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96" r:id="rId3"/>
    <p:sldId id="298" r:id="rId4"/>
    <p:sldId id="300" r:id="rId5"/>
    <p:sldId id="297" r:id="rId6"/>
    <p:sldId id="299" r:id="rId7"/>
    <p:sldId id="303" r:id="rId8"/>
    <p:sldId id="304" r:id="rId9"/>
    <p:sldId id="301" r:id="rId10"/>
    <p:sldId id="287" r:id="rId11"/>
    <p:sldId id="292" r:id="rId12"/>
    <p:sldId id="279" r:id="rId13"/>
    <p:sldId id="280" r:id="rId14"/>
    <p:sldId id="281" r:id="rId15"/>
    <p:sldId id="282" r:id="rId16"/>
    <p:sldId id="283" r:id="rId17"/>
    <p:sldId id="284" r:id="rId18"/>
    <p:sldId id="305" r:id="rId19"/>
    <p:sldId id="306" r:id="rId20"/>
    <p:sldId id="307" r:id="rId21"/>
    <p:sldId id="285" r:id="rId22"/>
    <p:sldId id="278" r:id="rId23"/>
    <p:sldId id="266" r:id="rId24"/>
    <p:sldId id="268" r:id="rId25"/>
    <p:sldId id="269" r:id="rId26"/>
    <p:sldId id="270" r:id="rId27"/>
    <p:sldId id="272" r:id="rId28"/>
    <p:sldId id="273" r:id="rId29"/>
    <p:sldId id="288" r:id="rId30"/>
    <p:sldId id="259" r:id="rId31"/>
    <p:sldId id="257" r:id="rId32"/>
    <p:sldId id="25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34221-8A83-4010-87F7-629CFA18012A}" v="1" dt="2021-06-13T12:23:27.806"/>
    <p1510:client id="{FF5D9A19-EE5A-49D3-BF3D-56F684BE954D}" v="1345" dt="2021-06-13T14:37:20.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www.preceptaustin.org/hebrews_214-15#2:14" TargetMode="External"/><Relationship Id="rId13" Type="http://schemas.openxmlformats.org/officeDocument/2006/relationships/hyperlink" Target="https://www.preceptaustin.org/hebrews_216-17#2:17" TargetMode="External"/><Relationship Id="rId3" Type="http://schemas.openxmlformats.org/officeDocument/2006/relationships/hyperlink" Target="https://biblia.com/bible/nasb95/Heb%209.12" TargetMode="External"/><Relationship Id="rId7" Type="http://schemas.openxmlformats.org/officeDocument/2006/relationships/hyperlink" Target="https://biblia.com/bible/nasb95/Heb%202.14-15" TargetMode="External"/><Relationship Id="rId12" Type="http://schemas.openxmlformats.org/officeDocument/2006/relationships/hyperlink" Target="https://biblia.com/bible/nasb95/Heb%202.17" TargetMode="External"/><Relationship Id="rId2" Type="http://schemas.openxmlformats.org/officeDocument/2006/relationships/image" Target="../media/image1.gif"/><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www.preceptaustin.org/hebrews_1011-13#10:12" TargetMode="External"/><Relationship Id="rId11" Type="http://schemas.openxmlformats.org/officeDocument/2006/relationships/hyperlink" Target="https://www.preceptaustin.org/romans_325-26#3:25" TargetMode="External"/><Relationship Id="rId5" Type="http://schemas.openxmlformats.org/officeDocument/2006/relationships/hyperlink" Target="https://biblia.com/bible/nasb95/Heb%2010.12" TargetMode="External"/><Relationship Id="rId15" Type="http://schemas.openxmlformats.org/officeDocument/2006/relationships/hyperlink" Target="https://biblia.com/bible/nasb95/1Jn%204.10" TargetMode="External"/><Relationship Id="rId10" Type="http://schemas.openxmlformats.org/officeDocument/2006/relationships/hyperlink" Target="https://biblia.com/bible/nasb95/Rom%203.25" TargetMode="External"/><Relationship Id="rId4" Type="http://schemas.openxmlformats.org/officeDocument/2006/relationships/hyperlink" Target="https://www.preceptaustin.org/hebrews_911-12#9:12" TargetMode="External"/><Relationship Id="rId9" Type="http://schemas.openxmlformats.org/officeDocument/2006/relationships/hyperlink" Target="https://biblia.com/bible/nasb95/1%20John%203.8" TargetMode="External"/><Relationship Id="rId14" Type="http://schemas.openxmlformats.org/officeDocument/2006/relationships/hyperlink" Target="https://biblia.com/bible/nasb95/1%20John%202.2"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preceptaustin.org/hebrews_214-15#2:14" TargetMode="External"/><Relationship Id="rId13" Type="http://schemas.openxmlformats.org/officeDocument/2006/relationships/hyperlink" Target="https://www.preceptaustin.org/hebrews_216-17#2:17" TargetMode="External"/><Relationship Id="rId3" Type="http://schemas.openxmlformats.org/officeDocument/2006/relationships/hyperlink" Target="https://biblia.com/bible/nasb95/Heb%209.12" TargetMode="External"/><Relationship Id="rId7" Type="http://schemas.openxmlformats.org/officeDocument/2006/relationships/hyperlink" Target="https://biblia.com/bible/nasb95/Heb%202.14-15" TargetMode="External"/><Relationship Id="rId12" Type="http://schemas.openxmlformats.org/officeDocument/2006/relationships/hyperlink" Target="https://biblia.com/bible/nasb95/Heb%202.17" TargetMode="External"/><Relationship Id="rId2" Type="http://schemas.openxmlformats.org/officeDocument/2006/relationships/image" Target="../media/image1.gif"/><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s://www.preceptaustin.org/hebrews_1011-13#10:12" TargetMode="External"/><Relationship Id="rId11" Type="http://schemas.openxmlformats.org/officeDocument/2006/relationships/hyperlink" Target="https://www.preceptaustin.org/romans_325-26#3:25" TargetMode="External"/><Relationship Id="rId5" Type="http://schemas.openxmlformats.org/officeDocument/2006/relationships/hyperlink" Target="https://biblia.com/bible/nasb95/Heb%2010.12" TargetMode="External"/><Relationship Id="rId15" Type="http://schemas.openxmlformats.org/officeDocument/2006/relationships/hyperlink" Target="https://biblia.com/bible/nasb95/1Jn%204.10" TargetMode="External"/><Relationship Id="rId10" Type="http://schemas.openxmlformats.org/officeDocument/2006/relationships/hyperlink" Target="https://biblia.com/bible/nasb95/Rom%203.25" TargetMode="External"/><Relationship Id="rId4" Type="http://schemas.openxmlformats.org/officeDocument/2006/relationships/hyperlink" Target="https://www.preceptaustin.org/hebrews_911-12#9:12" TargetMode="External"/><Relationship Id="rId9" Type="http://schemas.openxmlformats.org/officeDocument/2006/relationships/hyperlink" Target="https://biblia.com/bible/nasb95/1%20John%203.8" TargetMode="External"/><Relationship Id="rId14" Type="http://schemas.openxmlformats.org/officeDocument/2006/relationships/hyperlink" Target="https://biblia.com/bible/nasb95/1%20John%202.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preceptaustin.org/greek_quick_reference_guide#perfect" TargetMode="Externa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hyperlink" Target="https://www.preceptaustin.org/greek_quick_reference_guide#perfect" TargetMode="Externa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2"/>
          <a:srcRect l="7245" r="12977"/>
          <a:stretch/>
        </p:blipFill>
        <p:spPr>
          <a:xfrm>
            <a:off x="-3047" y="10"/>
            <a:ext cx="12191999" cy="6857990"/>
          </a:xfrm>
          <a:prstGeom prst="rect">
            <a:avLst/>
          </a:prstGeom>
        </p:spPr>
      </p:pic>
      <p:sp>
        <p:nvSpPr>
          <p:cNvPr id="13" name="Rectangle 1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endParaRPr lang="en-US" sz="5200">
              <a:solidFill>
                <a:srgbClr val="FFFFFF"/>
              </a:solidFill>
            </a:endParaRPr>
          </a:p>
        </p:txBody>
      </p:sp>
      <p:sp>
        <p:nvSpPr>
          <p:cNvPr id="3" name="Subtitle 2"/>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a:solidFill>
                <a:srgbClr val="FFFFFF"/>
              </a:solidFill>
            </a:endParaRPr>
          </a:p>
        </p:txBody>
      </p:sp>
    </p:spTree>
    <p:extLst>
      <p:ext uri="{BB962C8B-B14F-4D97-AF65-F5344CB8AC3E}">
        <p14:creationId xmlns:p14="http://schemas.microsoft.com/office/powerpoint/2010/main" val="940001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31">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alphaModFix/>
          </a:blip>
          <a:srcRect t="23105" r="-1" b="12681"/>
          <a:stretch/>
        </p:blipFill>
        <p:spPr>
          <a:xfrm>
            <a:off x="4547937" y="-5"/>
            <a:ext cx="7644062" cy="3681406"/>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773" r="-1" b="3622"/>
          <a:stretch/>
        </p:blipFill>
        <p:spPr>
          <a:xfrm>
            <a:off x="4547938" y="3681409"/>
            <a:ext cx="7644062" cy="3176595"/>
          </a:xfrm>
          <a:prstGeom prst="rect">
            <a:avLst/>
          </a:prstGeom>
        </p:spPr>
      </p:pic>
      <p:sp>
        <p:nvSpPr>
          <p:cNvPr id="31" name="Rectangle 33">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1115219"/>
            <a:ext cx="5395912" cy="2387600"/>
          </a:xfrm>
        </p:spPr>
        <p:txBody>
          <a:bodyPr>
            <a:normAutofit/>
          </a:bodyPr>
          <a:lstStyle/>
          <a:p>
            <a:pPr algn="l"/>
            <a:r>
              <a:rPr lang="en-US" sz="8000" dirty="0">
                <a:solidFill>
                  <a:srgbClr val="C00000"/>
                </a:solidFill>
                <a:latin typeface="Arial Black"/>
                <a:cs typeface="Calibri Light"/>
              </a:rPr>
              <a:t>JESUS CHRIST</a:t>
            </a:r>
          </a:p>
        </p:txBody>
      </p:sp>
      <p:sp>
        <p:nvSpPr>
          <p:cNvPr id="3" name="Subtitle 2"/>
          <p:cNvSpPr>
            <a:spLocks noGrp="1"/>
          </p:cNvSpPr>
          <p:nvPr>
            <p:ph type="subTitle" idx="1"/>
          </p:nvPr>
        </p:nvSpPr>
        <p:spPr>
          <a:xfrm>
            <a:off x="838200" y="3902075"/>
            <a:ext cx="5395912" cy="1655762"/>
          </a:xfrm>
        </p:spPr>
        <p:txBody>
          <a:bodyPr vert="horz" lIns="91440" tIns="45720" rIns="91440" bIns="45720" rtlCol="0">
            <a:normAutofit/>
          </a:bodyPr>
          <a:lstStyle/>
          <a:p>
            <a:pPr algn="l"/>
            <a:endParaRPr lang="en-US" sz="2000">
              <a:solidFill>
                <a:schemeClr val="bg1"/>
              </a:solidFill>
              <a:ea typeface="+mn-lt"/>
              <a:cs typeface="+mn-lt"/>
            </a:endParaRPr>
          </a:p>
          <a:p>
            <a:pPr algn="l"/>
            <a:endParaRPr lang="en-US" sz="2000">
              <a:solidFill>
                <a:schemeClr val="bg1"/>
              </a:solidFill>
              <a:latin typeface="Arial Black"/>
              <a:cs typeface="Calibri"/>
            </a:endParaRPr>
          </a:p>
        </p:txBody>
      </p:sp>
      <p:cxnSp>
        <p:nvCxnSpPr>
          <p:cNvPr id="36" name="Straight Connector 35">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509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1821" y="3812954"/>
            <a:ext cx="6465287" cy="1516014"/>
          </a:xfrm>
        </p:spPr>
        <p:txBody>
          <a:bodyPr>
            <a:normAutofit/>
          </a:bodyPr>
          <a:lstStyle/>
          <a:p>
            <a:r>
              <a:rPr lang="en-US" sz="6600" dirty="0">
                <a:solidFill>
                  <a:srgbClr val="FFFFFF"/>
                </a:solidFill>
                <a:latin typeface="Arial Black"/>
                <a:cs typeface="Calibri Light"/>
              </a:rPr>
              <a:t>SERVANTS</a:t>
            </a: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362634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1821" y="3812954"/>
            <a:ext cx="6465287" cy="1516014"/>
          </a:xfrm>
        </p:spPr>
        <p:txBody>
          <a:bodyPr>
            <a:normAutofit/>
          </a:bodyPr>
          <a:lstStyle/>
          <a:p>
            <a:r>
              <a:rPr lang="en-US" sz="6600" dirty="0">
                <a:solidFill>
                  <a:srgbClr val="FFFFFF"/>
                </a:solidFill>
                <a:latin typeface="Arial Black"/>
                <a:cs typeface="Calibri Light"/>
              </a:rPr>
              <a:t>PRIEST</a:t>
            </a: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930061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1821" y="3812954"/>
            <a:ext cx="6465287" cy="1516014"/>
          </a:xfrm>
        </p:spPr>
        <p:txBody>
          <a:bodyPr>
            <a:normAutofit/>
          </a:bodyPr>
          <a:lstStyle/>
          <a:p>
            <a:r>
              <a:rPr lang="en-US" sz="6600" b="1" dirty="0">
                <a:solidFill>
                  <a:srgbClr val="FFFFFF"/>
                </a:solidFill>
                <a:latin typeface="Arial Black"/>
                <a:cs typeface="Calibri Light"/>
              </a:rPr>
              <a:t>PRISONERS</a:t>
            </a: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85597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1821" y="3812954"/>
            <a:ext cx="6465287" cy="1516014"/>
          </a:xfrm>
        </p:spPr>
        <p:txBody>
          <a:bodyPr>
            <a:normAutofit/>
          </a:bodyPr>
          <a:lstStyle/>
          <a:p>
            <a:pPr algn="l"/>
            <a:r>
              <a:rPr lang="en-US" sz="6600" dirty="0">
                <a:solidFill>
                  <a:srgbClr val="FFFFFF"/>
                </a:solidFill>
                <a:latin typeface="Arial Black"/>
                <a:cs typeface="Calibri Light"/>
              </a:rPr>
              <a:t>MERCHANTS</a:t>
            </a: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2850040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1821" y="3812954"/>
            <a:ext cx="6465287" cy="1516014"/>
          </a:xfrm>
        </p:spPr>
        <p:txBody>
          <a:bodyPr>
            <a:normAutofit/>
          </a:bodyPr>
          <a:lstStyle/>
          <a:p>
            <a:r>
              <a:rPr lang="en-US" sz="6600" dirty="0">
                <a:solidFill>
                  <a:srgbClr val="FFFFFF"/>
                </a:solidFill>
                <a:latin typeface="Arial Black"/>
                <a:cs typeface="Calibri Light"/>
              </a:rPr>
              <a:t>ARTIST</a:t>
            </a: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3108801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817382" y="3812954"/>
            <a:ext cx="6874165" cy="1534599"/>
          </a:xfrm>
        </p:spPr>
        <p:txBody>
          <a:bodyPr>
            <a:noAutofit/>
          </a:bodyPr>
          <a:lstStyle/>
          <a:p>
            <a:r>
              <a:rPr lang="en-US" sz="4800" dirty="0">
                <a:solidFill>
                  <a:srgbClr val="FFFFFF"/>
                </a:solidFill>
                <a:latin typeface="Arial Black"/>
                <a:cs typeface="Calibri Light"/>
              </a:rPr>
              <a:t>MATHEMATICIANS</a:t>
            </a:r>
            <a:endParaRPr lang="en-US" sz="4800">
              <a:cs typeface="Calibri Light"/>
            </a:endParaRP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1948417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765F4110-C0FC-4D61-ACD2-A7C950EAE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708357" y="3509963"/>
            <a:ext cx="7092215" cy="2967839"/>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5021821" y="3812954"/>
            <a:ext cx="6465287" cy="1516014"/>
          </a:xfrm>
        </p:spPr>
        <p:txBody>
          <a:bodyPr>
            <a:noAutofit/>
          </a:bodyPr>
          <a:lstStyle/>
          <a:p>
            <a:r>
              <a:rPr lang="en-US" sz="5400" dirty="0">
                <a:solidFill>
                  <a:srgbClr val="FFFFFF"/>
                </a:solidFill>
                <a:latin typeface="Arial Black"/>
                <a:cs typeface="Calibri Light"/>
              </a:rPr>
              <a:t>CONQUERING WARRIORS</a:t>
            </a:r>
            <a:endParaRPr lang="en-US" sz="5400">
              <a:cs typeface="Calibri Light"/>
            </a:endParaRPr>
          </a:p>
        </p:txBody>
      </p:sp>
      <p:sp>
        <p:nvSpPr>
          <p:cNvPr id="3" name="Subtitle 2"/>
          <p:cNvSpPr>
            <a:spLocks noGrp="1"/>
          </p:cNvSpPr>
          <p:nvPr>
            <p:ph type="subTitle" idx="1"/>
          </p:nvPr>
        </p:nvSpPr>
        <p:spPr>
          <a:xfrm>
            <a:off x="5021821" y="5550568"/>
            <a:ext cx="6465286" cy="602551"/>
          </a:xfrm>
        </p:spPr>
        <p:txBody>
          <a:bodyPr vert="horz" lIns="91440" tIns="45720" rIns="91440" bIns="45720" rtlCol="0">
            <a:normAutofit/>
          </a:bodyPr>
          <a:lstStyle/>
          <a:p>
            <a:pPr algn="l"/>
            <a:endParaRPr lang="en-US" sz="2000">
              <a:solidFill>
                <a:srgbClr val="FFB75B"/>
              </a:solidFill>
              <a:ea typeface="+mn-lt"/>
              <a:cs typeface="+mn-lt"/>
            </a:endParaRPr>
          </a:p>
          <a:p>
            <a:pPr algn="l"/>
            <a:endParaRPr lang="en-US" sz="2000">
              <a:solidFill>
                <a:srgbClr val="FFB75B"/>
              </a:solidFill>
              <a:latin typeface="Arial Black"/>
              <a:cs typeface="Calibri"/>
            </a:endParaRPr>
          </a:p>
        </p:txBody>
      </p:sp>
      <p:cxnSp>
        <p:nvCxnSpPr>
          <p:cNvPr id="27" name="Straight Connector 26">
            <a:extLst>
              <a:ext uri="{FF2B5EF4-FFF2-40B4-BE49-F238E27FC236}">
                <a16:creationId xmlns:a16="http://schemas.microsoft.com/office/drawing/2014/main" id="{CC94CBDB-A76C-499E-95AB-C0A049E315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38287" y="5443086"/>
            <a:ext cx="64008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l="24894" r="24895" b="-1"/>
          <a:stretch/>
        </p:blipFill>
        <p:spPr>
          <a:xfrm>
            <a:off x="317635" y="321733"/>
            <a:ext cx="4160452" cy="6214534"/>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558" r="-4" b="3554"/>
          <a:stretch/>
        </p:blipFill>
        <p:spPr>
          <a:xfrm>
            <a:off x="4654296" y="299363"/>
            <a:ext cx="7217085" cy="3008188"/>
          </a:xfrm>
          <a:prstGeom prst="rect">
            <a:avLst/>
          </a:prstGeom>
        </p:spPr>
      </p:pic>
    </p:spTree>
    <p:extLst>
      <p:ext uri="{BB962C8B-B14F-4D97-AF65-F5344CB8AC3E}">
        <p14:creationId xmlns:p14="http://schemas.microsoft.com/office/powerpoint/2010/main" val="3048755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5786507" y="1302326"/>
            <a:ext cx="5097041" cy="4632144"/>
          </a:xfrm>
        </p:spPr>
        <p:txBody>
          <a:bodyPr vert="horz" lIns="91440" tIns="45720" rIns="91440" bIns="45720" rtlCol="0" anchor="b">
            <a:noAutofit/>
          </a:bodyPr>
          <a:lstStyle/>
          <a:p>
            <a:pPr algn="l"/>
            <a:br>
              <a:rPr lang="en-US" sz="2800" b="1" dirty="0">
                <a:highlight>
                  <a:srgbClr val="C0C0C0"/>
                </a:highlight>
                <a:ea typeface="+mj-lt"/>
                <a:cs typeface="+mj-lt"/>
              </a:rPr>
            </a:br>
            <a:r>
              <a:rPr lang="en-US" sz="2400" dirty="0">
                <a:highlight>
                  <a:srgbClr val="000000"/>
                </a:highlight>
                <a:latin typeface="Arial Black"/>
                <a:ea typeface="+mj-lt"/>
                <a:cs typeface="+mj-lt"/>
              </a:rPr>
              <a:t>When Jesus died on that Cross:  </a:t>
            </a:r>
            <a:endParaRPr lang="en-US" sz="2400" dirty="0">
              <a:highlight>
                <a:srgbClr val="000000"/>
              </a:highlight>
              <a:latin typeface="Arial Black"/>
              <a:cs typeface="Calibri Light"/>
            </a:endParaRPr>
          </a:p>
          <a:p>
            <a:pPr marL="285750" indent="-285750" algn="l">
              <a:buFont typeface="Arial"/>
              <a:buChar char="•"/>
            </a:pPr>
            <a:r>
              <a:rPr lang="en-US" sz="2400" dirty="0">
                <a:highlight>
                  <a:srgbClr val="000000"/>
                </a:highlight>
                <a:latin typeface="Arial Black"/>
                <a:ea typeface="+mj-lt"/>
                <a:cs typeface="+mj-lt"/>
              </a:rPr>
              <a:t>He bore our griefs.</a:t>
            </a:r>
            <a:endParaRPr lang="en-US" sz="2400" dirty="0">
              <a:highlight>
                <a:srgbClr val="000000"/>
              </a:highlight>
              <a:latin typeface="Arial Black"/>
              <a:cs typeface="Calibri Light"/>
            </a:endParaRPr>
          </a:p>
          <a:p>
            <a:pPr marL="285750" indent="-285750" algn="l">
              <a:buFont typeface="Arial"/>
              <a:buChar char="•"/>
            </a:pPr>
            <a:r>
              <a:rPr lang="en-US" sz="2400" dirty="0">
                <a:highlight>
                  <a:srgbClr val="000000"/>
                </a:highlight>
                <a:latin typeface="Arial Black"/>
                <a:ea typeface="+mj-lt"/>
                <a:cs typeface="+mj-lt"/>
              </a:rPr>
              <a:t>He carried our sorrows.</a:t>
            </a:r>
            <a:endParaRPr lang="en-US" sz="2400" dirty="0">
              <a:highlight>
                <a:srgbClr val="000000"/>
              </a:highlight>
              <a:latin typeface="Arial Black"/>
              <a:cs typeface="Calibri Light"/>
            </a:endParaRPr>
          </a:p>
          <a:p>
            <a:pPr marL="285750" indent="-285750" algn="l">
              <a:buFont typeface="Arial"/>
              <a:buChar char="•"/>
            </a:pPr>
            <a:r>
              <a:rPr lang="en-US" sz="2400" dirty="0">
                <a:highlight>
                  <a:srgbClr val="000000"/>
                </a:highlight>
                <a:latin typeface="Arial Black"/>
                <a:ea typeface="+mj-lt"/>
                <a:cs typeface="+mj-lt"/>
              </a:rPr>
              <a:t>He was wounded for our transgressions.</a:t>
            </a:r>
            <a:endParaRPr lang="en-US" sz="2400" dirty="0">
              <a:highlight>
                <a:srgbClr val="000000"/>
              </a:highlight>
              <a:latin typeface="Arial Black"/>
              <a:cs typeface="Calibri Light"/>
            </a:endParaRPr>
          </a:p>
          <a:p>
            <a:pPr marL="285750" indent="-285750" algn="l">
              <a:buFont typeface="Arial"/>
              <a:buChar char="•"/>
            </a:pPr>
            <a:r>
              <a:rPr lang="en-US" sz="2400" dirty="0">
                <a:highlight>
                  <a:srgbClr val="000000"/>
                </a:highlight>
                <a:latin typeface="Arial Black"/>
                <a:ea typeface="+mj-lt"/>
                <a:cs typeface="+mj-lt"/>
              </a:rPr>
              <a:t>He was bruised for our iniquities.</a:t>
            </a:r>
            <a:endParaRPr lang="en-US" sz="2400" dirty="0">
              <a:highlight>
                <a:srgbClr val="000000"/>
              </a:highlight>
              <a:latin typeface="Arial Black"/>
              <a:cs typeface="Calibri Light"/>
            </a:endParaRPr>
          </a:p>
          <a:p>
            <a:pPr marL="285750" indent="-285750" algn="l">
              <a:buFont typeface="Arial"/>
              <a:buChar char="•"/>
            </a:pPr>
            <a:r>
              <a:rPr lang="en-US" sz="2400" dirty="0">
                <a:highlight>
                  <a:srgbClr val="000000"/>
                </a:highlight>
                <a:latin typeface="Arial Black"/>
                <a:ea typeface="+mj-lt"/>
                <a:cs typeface="+mj-lt"/>
              </a:rPr>
              <a:t>He was chastised for our peace.</a:t>
            </a:r>
            <a:endParaRPr lang="en-US" sz="2400" dirty="0">
              <a:highlight>
                <a:srgbClr val="000000"/>
              </a:highlight>
              <a:latin typeface="Arial Black"/>
              <a:cs typeface="Calibri Light"/>
            </a:endParaRPr>
          </a:p>
          <a:p>
            <a:pPr marL="285750" indent="-285750" algn="l">
              <a:buFont typeface="Arial"/>
              <a:buChar char="•"/>
            </a:pPr>
            <a:r>
              <a:rPr lang="en-US" sz="2400" dirty="0">
                <a:highlight>
                  <a:srgbClr val="000000"/>
                </a:highlight>
                <a:latin typeface="Arial Black"/>
                <a:ea typeface="+mj-lt"/>
                <a:cs typeface="+mj-lt"/>
              </a:rPr>
              <a:t>He was scourged for our healing.</a:t>
            </a:r>
            <a:endParaRPr lang="en-US" sz="2400" dirty="0">
              <a:highlight>
                <a:srgbClr val="000000"/>
              </a:highlight>
              <a:latin typeface="Arial Black"/>
              <a:cs typeface="Calibri Light"/>
            </a:endParaRPr>
          </a:p>
          <a:p>
            <a:pPr algn="l"/>
            <a:endParaRPr lang="en-US" sz="2400" dirty="0">
              <a:highlight>
                <a:srgbClr val="000000"/>
              </a:highlight>
              <a:latin typeface="Arial Black"/>
              <a:cs typeface="Calibri Light"/>
            </a:endParaRPr>
          </a:p>
        </p:txBody>
      </p:sp>
      <p:sp>
        <p:nvSpPr>
          <p:cNvPr id="3" name="Subtitle 2"/>
          <p:cNvSpPr>
            <a:spLocks noGrp="1"/>
          </p:cNvSpPr>
          <p:nvPr>
            <p:ph type="subTitle" idx="1"/>
          </p:nvPr>
        </p:nvSpPr>
        <p:spPr>
          <a:xfrm>
            <a:off x="6631133" y="5277423"/>
            <a:ext cx="4774196" cy="1315425"/>
          </a:xfrm>
        </p:spPr>
        <p:txBody>
          <a:bodyPr vert="horz" lIns="91440" tIns="45720" rIns="91440" bIns="45720" rtlCol="0" anchor="t">
            <a:normAutofit/>
          </a:bodyPr>
          <a:lstStyle/>
          <a:p>
            <a:pPr algn="l"/>
            <a:endParaRPr lang="en-US" sz="2200" dirty="0">
              <a:ea typeface="+mn-lt"/>
              <a:cs typeface="+mn-lt"/>
            </a:endParaRPr>
          </a:p>
          <a:p>
            <a:endParaRPr lang="en-US" sz="6000" dirty="0">
              <a:solidFill>
                <a:srgbClr val="C00000"/>
              </a:solidFill>
              <a:latin typeface="Arial Black"/>
              <a:cs typeface="Calibri"/>
            </a:endParaRPr>
          </a:p>
        </p:txBody>
      </p:sp>
    </p:spTree>
    <p:extLst>
      <p:ext uri="{BB962C8B-B14F-4D97-AF65-F5344CB8AC3E}">
        <p14:creationId xmlns:p14="http://schemas.microsoft.com/office/powerpoint/2010/main" val="364334938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374073" y="2027603"/>
            <a:ext cx="5354101" cy="3282577"/>
          </a:xfrm>
        </p:spPr>
        <p:txBody>
          <a:bodyPr>
            <a:normAutofit/>
          </a:bodyPr>
          <a:lstStyle/>
          <a:p>
            <a:pPr algn="l"/>
            <a:r>
              <a:rPr lang="en-US" sz="3600" dirty="0">
                <a:latin typeface="Arial Black"/>
              </a:rPr>
              <a:t>This was Jesus’ exclamation that He had finished the work the Father had sent Him to do.</a:t>
            </a:r>
            <a:endParaRPr lang="en-US" sz="3600">
              <a:latin typeface="Arial Black"/>
              <a:cs typeface="Calibri Light"/>
            </a:endParaRPr>
          </a:p>
          <a:p>
            <a:pPr algn="l"/>
            <a:endParaRPr lang="en-US" sz="3600" b="1" dirty="0">
              <a:latin typeface="Arial Black"/>
              <a:cs typeface="Calibri Light"/>
            </a:endParaRPr>
          </a:p>
        </p:txBody>
      </p:sp>
      <p:sp>
        <p:nvSpPr>
          <p:cNvPr id="3" name="Subtitle 2"/>
          <p:cNvSpPr>
            <a:spLocks noGrp="1"/>
          </p:cNvSpPr>
          <p:nvPr>
            <p:ph type="subTitle" idx="1"/>
          </p:nvPr>
        </p:nvSpPr>
        <p:spPr>
          <a:xfrm>
            <a:off x="6631133" y="4849959"/>
            <a:ext cx="4774196" cy="1742889"/>
          </a:xfrm>
        </p:spPr>
        <p:txBody>
          <a:bodyPr vert="horz" lIns="91440" tIns="45720" rIns="91440" bIns="45720" rtlCol="0" anchor="t">
            <a:normAutofit/>
          </a:bodyPr>
          <a:lstStyle/>
          <a:p>
            <a:pPr algn="l"/>
            <a:endParaRPr lang="en-US" sz="2200" dirty="0">
              <a:ea typeface="+mn-lt"/>
              <a:cs typeface="+mn-lt"/>
            </a:endParaRPr>
          </a:p>
          <a:p>
            <a:endParaRPr lang="en-US" sz="6000" dirty="0">
              <a:solidFill>
                <a:srgbClr val="FFFFFF"/>
              </a:solidFill>
              <a:latin typeface="Arial Black"/>
              <a:cs typeface="Calibri"/>
            </a:endParaRPr>
          </a:p>
        </p:txBody>
      </p:sp>
    </p:spTree>
    <p:extLst>
      <p:ext uri="{BB962C8B-B14F-4D97-AF65-F5344CB8AC3E}">
        <p14:creationId xmlns:p14="http://schemas.microsoft.com/office/powerpoint/2010/main" val="55357655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5">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alphaModFix/>
          </a:blip>
          <a:srcRect t="23105" r="-1" b="12681"/>
          <a:stretch/>
        </p:blipFill>
        <p:spPr>
          <a:xfrm>
            <a:off x="4547937" y="-5"/>
            <a:ext cx="7644062" cy="3681406"/>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773" r="-1" b="3622"/>
          <a:stretch/>
        </p:blipFill>
        <p:spPr>
          <a:xfrm>
            <a:off x="4547938" y="3681409"/>
            <a:ext cx="7644062" cy="3176595"/>
          </a:xfrm>
          <a:prstGeom prst="rect">
            <a:avLst/>
          </a:prstGeom>
        </p:spPr>
      </p:pic>
      <p:sp>
        <p:nvSpPr>
          <p:cNvPr id="38" name="Rectangle 37">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1957" y="278878"/>
            <a:ext cx="6734057" cy="3223941"/>
          </a:xfrm>
        </p:spPr>
        <p:txBody>
          <a:bodyPr>
            <a:normAutofit/>
          </a:bodyPr>
          <a:lstStyle/>
          <a:p>
            <a:pPr algn="l"/>
            <a:r>
              <a:rPr lang="en-US" sz="2400" b="1" dirty="0">
                <a:solidFill>
                  <a:schemeClr val="bg1"/>
                </a:solidFill>
                <a:ea typeface="+mj-lt"/>
                <a:cs typeface="+mj-lt"/>
              </a:rPr>
              <a:t> </a:t>
            </a:r>
            <a:r>
              <a:rPr lang="en-US" sz="3200" b="1" dirty="0">
                <a:solidFill>
                  <a:schemeClr val="bg1"/>
                </a:solidFill>
                <a:latin typeface="Calibri Light"/>
                <a:ea typeface="+mj-lt"/>
                <a:cs typeface="+mj-lt"/>
              </a:rPr>
              <a:t>A goal achieved, a consummation, a result attained and means to bring something to a successful end to or to its intended or destined goal. It does not mean just to complete a task but to carry it out fully, to bring it to the finish or to perfection.</a:t>
            </a:r>
            <a:endParaRPr lang="en-US" sz="3200" b="1">
              <a:solidFill>
                <a:schemeClr val="bg1"/>
              </a:solidFill>
              <a:latin typeface="Calibri Light"/>
              <a:cs typeface="Calibri Light"/>
            </a:endParaRPr>
          </a:p>
        </p:txBody>
      </p:sp>
      <p:sp>
        <p:nvSpPr>
          <p:cNvPr id="3" name="Subtitle 2"/>
          <p:cNvSpPr>
            <a:spLocks noGrp="1"/>
          </p:cNvSpPr>
          <p:nvPr>
            <p:ph type="subTitle" idx="1"/>
          </p:nvPr>
        </p:nvSpPr>
        <p:spPr>
          <a:xfrm>
            <a:off x="838200" y="3902075"/>
            <a:ext cx="5395912" cy="1655762"/>
          </a:xfrm>
        </p:spPr>
        <p:txBody>
          <a:bodyPr vert="horz" lIns="91440" tIns="45720" rIns="91440" bIns="45720" rtlCol="0">
            <a:normAutofit/>
          </a:bodyPr>
          <a:lstStyle/>
          <a:p>
            <a:pPr algn="l"/>
            <a:endParaRPr lang="en-US" sz="2000">
              <a:solidFill>
                <a:schemeClr val="bg1"/>
              </a:solidFill>
              <a:ea typeface="+mn-lt"/>
              <a:cs typeface="+mn-lt"/>
            </a:endParaRPr>
          </a:p>
          <a:p>
            <a:pPr algn="l"/>
            <a:endParaRPr lang="en-US" sz="2000">
              <a:solidFill>
                <a:schemeClr val="bg1"/>
              </a:solidFill>
              <a:latin typeface="Arial Black"/>
              <a:cs typeface="Calibri"/>
            </a:endParaRPr>
          </a:p>
        </p:txBody>
      </p:sp>
      <p:cxnSp>
        <p:nvCxnSpPr>
          <p:cNvPr id="40" name="Straight Connector 39">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180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500"/>
                                  </p:stCondLst>
                                  <p:endCondLst>
                                    <p:cond evt="begin" delay="0">
                                      <p:tn val="5"/>
                                    </p:cond>
                                  </p:end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5382555" y="2027603"/>
            <a:ext cx="6712847" cy="3695709"/>
          </a:xfrm>
        </p:spPr>
        <p:txBody>
          <a:bodyPr>
            <a:normAutofit/>
          </a:bodyPr>
          <a:lstStyle/>
          <a:p>
            <a:pPr algn="l"/>
            <a:r>
              <a:rPr lang="en-US" sz="3200" dirty="0">
                <a:latin typeface="Arial Black"/>
              </a:rPr>
              <a:t>In classical Greek times, the word </a:t>
            </a:r>
            <a:r>
              <a:rPr lang="en-US" sz="3200" i="1" dirty="0" err="1">
                <a:latin typeface="Arial Black"/>
              </a:rPr>
              <a:t>tetelestai</a:t>
            </a:r>
            <a:r>
              <a:rPr lang="en-US" sz="3200" dirty="0">
                <a:latin typeface="Arial Black"/>
              </a:rPr>
              <a:t> depicted </a:t>
            </a:r>
            <a:r>
              <a:rPr lang="en-US" sz="3200" i="1" dirty="0">
                <a:latin typeface="Arial Black"/>
              </a:rPr>
              <a:t>a turning point when one period ended and another new period began</a:t>
            </a:r>
            <a:r>
              <a:rPr lang="en-US" sz="3200" dirty="0">
                <a:latin typeface="Arial Black"/>
              </a:rPr>
              <a:t>.</a:t>
            </a:r>
            <a:endParaRPr lang="en-US" sz="3200">
              <a:latin typeface="Arial Black"/>
              <a:cs typeface="Calibri Light"/>
            </a:endParaRPr>
          </a:p>
          <a:p>
            <a:pPr algn="l"/>
            <a:endParaRPr lang="en-US" sz="3200" b="1" dirty="0">
              <a:latin typeface="Arial Black"/>
              <a:cs typeface="Calibri Light"/>
            </a:endParaRPr>
          </a:p>
        </p:txBody>
      </p:sp>
      <p:sp>
        <p:nvSpPr>
          <p:cNvPr id="3" name="Subtitle 2"/>
          <p:cNvSpPr>
            <a:spLocks noGrp="1"/>
          </p:cNvSpPr>
          <p:nvPr>
            <p:ph type="subTitle" idx="1"/>
          </p:nvPr>
        </p:nvSpPr>
        <p:spPr>
          <a:xfrm>
            <a:off x="6631133" y="4849959"/>
            <a:ext cx="4774196" cy="1742889"/>
          </a:xfrm>
        </p:spPr>
        <p:txBody>
          <a:bodyPr vert="horz" lIns="91440" tIns="45720" rIns="91440" bIns="45720" rtlCol="0" anchor="t">
            <a:normAutofit/>
          </a:bodyPr>
          <a:lstStyle/>
          <a:p>
            <a:pPr algn="l"/>
            <a:endParaRPr lang="en-US" sz="2200" dirty="0">
              <a:ea typeface="+mn-lt"/>
              <a:cs typeface="+mn-lt"/>
            </a:endParaRPr>
          </a:p>
          <a:p>
            <a:endParaRPr lang="en-US" sz="6000" dirty="0">
              <a:solidFill>
                <a:srgbClr val="FFFFFF"/>
              </a:solidFill>
              <a:latin typeface="Arial Black"/>
              <a:cs typeface="Calibri"/>
            </a:endParaRPr>
          </a:p>
        </p:txBody>
      </p:sp>
    </p:spTree>
    <p:extLst>
      <p:ext uri="{BB962C8B-B14F-4D97-AF65-F5344CB8AC3E}">
        <p14:creationId xmlns:p14="http://schemas.microsoft.com/office/powerpoint/2010/main" val="4151498344"/>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31">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alphaModFix/>
          </a:blip>
          <a:srcRect t="23105" r="-1" b="12681"/>
          <a:stretch/>
        </p:blipFill>
        <p:spPr>
          <a:xfrm>
            <a:off x="4547937" y="-5"/>
            <a:ext cx="7644062" cy="3681406"/>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773" r="-1" b="3622"/>
          <a:stretch/>
        </p:blipFill>
        <p:spPr>
          <a:xfrm>
            <a:off x="4547938" y="3681409"/>
            <a:ext cx="7644062" cy="3176595"/>
          </a:xfrm>
          <a:prstGeom prst="rect">
            <a:avLst/>
          </a:prstGeom>
        </p:spPr>
      </p:pic>
      <p:sp>
        <p:nvSpPr>
          <p:cNvPr id="31" name="Rectangle 33">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755" y="41076"/>
            <a:ext cx="6965815" cy="6702537"/>
          </a:xfrm>
        </p:spPr>
        <p:txBody>
          <a:bodyPr>
            <a:normAutofit/>
          </a:bodyPr>
          <a:lstStyle/>
          <a:p>
            <a:pPr algn="l"/>
            <a:r>
              <a:rPr lang="en-US" sz="4000" b="1" i="1" dirty="0">
                <a:solidFill>
                  <a:srgbClr val="C00000"/>
                </a:solidFill>
                <a:latin typeface="Arial Black"/>
                <a:ea typeface="+mj-lt"/>
                <a:cs typeface="+mj-lt"/>
              </a:rPr>
              <a:t>His spiritual seed</a:t>
            </a:r>
            <a:r>
              <a:rPr lang="en-US" sz="4000" b="1" i="1" baseline="30000" dirty="0">
                <a:solidFill>
                  <a:srgbClr val="C00000"/>
                </a:solidFill>
                <a:latin typeface="Arial Black"/>
                <a:ea typeface="+mj-lt"/>
                <a:cs typeface="+mj-lt"/>
              </a:rPr>
              <a:t> </a:t>
            </a:r>
            <a:r>
              <a:rPr lang="en-US" sz="4000" b="1" i="1" dirty="0">
                <a:solidFill>
                  <a:srgbClr val="C00000"/>
                </a:solidFill>
                <a:latin typeface="Arial Black"/>
                <a:ea typeface="+mj-lt"/>
                <a:cs typeface="+mj-lt"/>
              </a:rPr>
              <a:t>shall serve him. Future generations will hear from us about the wonders of the Victorious Lord. His generation yet to be born will glorify him. And they will all declare, “It is finished!”  </a:t>
            </a:r>
            <a:br>
              <a:rPr lang="en-US" sz="4000" b="1" i="1" dirty="0">
                <a:solidFill>
                  <a:srgbClr val="C00000"/>
                </a:solidFill>
                <a:latin typeface="Arial Black"/>
                <a:ea typeface="+mj-lt"/>
                <a:cs typeface="+mj-lt"/>
              </a:rPr>
            </a:br>
            <a:r>
              <a:rPr lang="en-US" sz="3200" b="1" i="1" dirty="0">
                <a:solidFill>
                  <a:srgbClr val="C00000"/>
                </a:solidFill>
                <a:latin typeface="Arial Black"/>
                <a:ea typeface="+mj-lt"/>
                <a:cs typeface="+mj-lt"/>
              </a:rPr>
              <a:t>Psalm 22:30-31</a:t>
            </a:r>
            <a:endParaRPr lang="en-US" sz="3200" b="1" i="1">
              <a:solidFill>
                <a:srgbClr val="C00000"/>
              </a:solidFill>
              <a:latin typeface="Arial Black"/>
              <a:cs typeface="Calibri Light"/>
            </a:endParaRPr>
          </a:p>
        </p:txBody>
      </p:sp>
      <p:sp>
        <p:nvSpPr>
          <p:cNvPr id="3" name="Subtitle 2"/>
          <p:cNvSpPr>
            <a:spLocks noGrp="1"/>
          </p:cNvSpPr>
          <p:nvPr>
            <p:ph type="subTitle" idx="1"/>
          </p:nvPr>
        </p:nvSpPr>
        <p:spPr>
          <a:xfrm>
            <a:off x="838200" y="3902075"/>
            <a:ext cx="5395912" cy="1655762"/>
          </a:xfrm>
        </p:spPr>
        <p:txBody>
          <a:bodyPr vert="horz" lIns="91440" tIns="45720" rIns="91440" bIns="45720" rtlCol="0">
            <a:normAutofit/>
          </a:bodyPr>
          <a:lstStyle/>
          <a:p>
            <a:pPr algn="l"/>
            <a:endParaRPr lang="en-US" sz="2000">
              <a:solidFill>
                <a:schemeClr val="bg1"/>
              </a:solidFill>
              <a:ea typeface="+mn-lt"/>
              <a:cs typeface="+mn-lt"/>
            </a:endParaRPr>
          </a:p>
          <a:p>
            <a:pPr algn="l"/>
            <a:endParaRPr lang="en-US" sz="2000">
              <a:solidFill>
                <a:schemeClr val="bg1"/>
              </a:solidFill>
              <a:latin typeface="Arial Black"/>
              <a:cs typeface="Calibri"/>
            </a:endParaRPr>
          </a:p>
        </p:txBody>
      </p:sp>
      <p:cxnSp>
        <p:nvCxnSpPr>
          <p:cNvPr id="36" name="Straight Connector 35">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1675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3482147" y="4423770"/>
            <a:ext cx="8640797" cy="2437953"/>
          </a:xfrm>
        </p:spPr>
        <p:txBody>
          <a:bodyPr>
            <a:normAutofit/>
          </a:bodyPr>
          <a:lstStyle/>
          <a:p>
            <a:pPr algn="l"/>
            <a:r>
              <a:rPr lang="en-US" sz="4800" b="1" dirty="0">
                <a:solidFill>
                  <a:srgbClr val="C00000"/>
                </a:solidFill>
                <a:highlight>
                  <a:srgbClr val="000000"/>
                </a:highlight>
                <a:latin typeface="Arial Black"/>
                <a:cs typeface="Calibri Light"/>
              </a:rPr>
              <a:t>TAKE JESUS'S WORDS APPLY THEM TO EVERY AREA OF YOUR LIFE! </a:t>
            </a:r>
          </a:p>
        </p:txBody>
      </p:sp>
      <p:sp>
        <p:nvSpPr>
          <p:cNvPr id="3" name="Subtitle 2"/>
          <p:cNvSpPr>
            <a:spLocks noGrp="1"/>
          </p:cNvSpPr>
          <p:nvPr>
            <p:ph type="subTitle" idx="1"/>
          </p:nvPr>
        </p:nvSpPr>
        <p:spPr>
          <a:xfrm>
            <a:off x="6631133" y="4849959"/>
            <a:ext cx="4774196" cy="1742889"/>
          </a:xfrm>
        </p:spPr>
        <p:txBody>
          <a:bodyPr vert="horz" lIns="91440" tIns="45720" rIns="91440" bIns="45720" rtlCol="0" anchor="t">
            <a:normAutofit/>
          </a:bodyPr>
          <a:lstStyle/>
          <a:p>
            <a:pPr algn="l"/>
            <a:endParaRPr lang="en-US" sz="2200" dirty="0">
              <a:ea typeface="+mn-lt"/>
              <a:cs typeface="+mn-lt"/>
            </a:endParaRPr>
          </a:p>
          <a:p>
            <a:endParaRPr lang="en-US" sz="6000" dirty="0">
              <a:solidFill>
                <a:srgbClr val="FFFFFF"/>
              </a:solidFill>
              <a:latin typeface="Arial Black"/>
              <a:cs typeface="Calibri"/>
            </a:endParaRPr>
          </a:p>
        </p:txBody>
      </p:sp>
    </p:spTree>
    <p:extLst>
      <p:ext uri="{BB962C8B-B14F-4D97-AF65-F5344CB8AC3E}">
        <p14:creationId xmlns:p14="http://schemas.microsoft.com/office/powerpoint/2010/main" val="2339739125"/>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631133" y="2027603"/>
            <a:ext cx="5097041" cy="2685831"/>
          </a:xfrm>
        </p:spPr>
        <p:txBody>
          <a:bodyPr>
            <a:normAutofit/>
          </a:bodyPr>
          <a:lstStyle/>
          <a:p>
            <a:pPr algn="l"/>
            <a:endParaRPr lang="en-US" sz="4800" dirty="0">
              <a:cs typeface="Calibri Light"/>
            </a:endParaRPr>
          </a:p>
        </p:txBody>
      </p:sp>
      <p:sp>
        <p:nvSpPr>
          <p:cNvPr id="3" name="Subtitle 2"/>
          <p:cNvSpPr>
            <a:spLocks noGrp="1"/>
          </p:cNvSpPr>
          <p:nvPr>
            <p:ph type="subTitle" idx="1"/>
          </p:nvPr>
        </p:nvSpPr>
        <p:spPr>
          <a:xfrm>
            <a:off x="6631133" y="4849959"/>
            <a:ext cx="4774196" cy="1742889"/>
          </a:xfrm>
        </p:spPr>
        <p:txBody>
          <a:bodyPr vert="horz" lIns="91440" tIns="45720" rIns="91440" bIns="45720" rtlCol="0" anchor="t">
            <a:normAutofit/>
          </a:bodyPr>
          <a:lstStyle/>
          <a:p>
            <a:pPr algn="l"/>
            <a:endParaRPr lang="en-US" sz="2200" dirty="0">
              <a:ea typeface="+mn-lt"/>
              <a:cs typeface="+mn-lt"/>
            </a:endParaRPr>
          </a:p>
          <a:p>
            <a:r>
              <a:rPr lang="en-US" sz="6600" dirty="0">
                <a:solidFill>
                  <a:srgbClr val="C00000"/>
                </a:solidFill>
                <a:highlight>
                  <a:srgbClr val="000000"/>
                </a:highlight>
                <a:latin typeface="Arial Black"/>
                <a:cs typeface="Calibri"/>
              </a:rPr>
              <a:t>SIN</a:t>
            </a:r>
          </a:p>
        </p:txBody>
      </p:sp>
    </p:spTree>
    <p:extLst>
      <p:ext uri="{BB962C8B-B14F-4D97-AF65-F5344CB8AC3E}">
        <p14:creationId xmlns:p14="http://schemas.microsoft.com/office/powerpoint/2010/main" val="2097385067"/>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631133" y="2027603"/>
            <a:ext cx="5097041" cy="2685831"/>
          </a:xfrm>
        </p:spPr>
        <p:txBody>
          <a:bodyPr>
            <a:normAutofit/>
          </a:bodyPr>
          <a:lstStyle/>
          <a:p>
            <a:pPr algn="l"/>
            <a:endParaRPr lang="en-US" sz="4800" dirty="0">
              <a:cs typeface="Calibri Light"/>
            </a:endParaRPr>
          </a:p>
        </p:txBody>
      </p:sp>
      <p:sp>
        <p:nvSpPr>
          <p:cNvPr id="3" name="Subtitle 2"/>
          <p:cNvSpPr>
            <a:spLocks noGrp="1"/>
          </p:cNvSpPr>
          <p:nvPr>
            <p:ph type="subTitle" idx="1"/>
          </p:nvPr>
        </p:nvSpPr>
        <p:spPr>
          <a:xfrm>
            <a:off x="6631133" y="5147324"/>
            <a:ext cx="4774196" cy="1445524"/>
          </a:xfrm>
        </p:spPr>
        <p:txBody>
          <a:bodyPr vert="horz" lIns="91440" tIns="45720" rIns="91440" bIns="45720" rtlCol="0" anchor="t">
            <a:normAutofit/>
          </a:bodyPr>
          <a:lstStyle/>
          <a:p>
            <a:pPr algn="l"/>
            <a:endParaRPr lang="en-US" sz="2200" dirty="0">
              <a:ea typeface="+mn-lt"/>
              <a:cs typeface="+mn-lt"/>
            </a:endParaRPr>
          </a:p>
          <a:p>
            <a:r>
              <a:rPr lang="en-US" sz="6000" dirty="0">
                <a:solidFill>
                  <a:srgbClr val="C00000"/>
                </a:solidFill>
                <a:highlight>
                  <a:srgbClr val="000000"/>
                </a:highlight>
                <a:latin typeface="Arial Black"/>
                <a:cs typeface="Calibri"/>
              </a:rPr>
              <a:t>SICKNESS</a:t>
            </a:r>
          </a:p>
        </p:txBody>
      </p:sp>
    </p:spTree>
    <p:extLst>
      <p:ext uri="{BB962C8B-B14F-4D97-AF65-F5344CB8AC3E}">
        <p14:creationId xmlns:p14="http://schemas.microsoft.com/office/powerpoint/2010/main" val="1768513202"/>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631133" y="2027603"/>
            <a:ext cx="5097041" cy="2685831"/>
          </a:xfrm>
        </p:spPr>
        <p:txBody>
          <a:bodyPr>
            <a:normAutofit/>
          </a:bodyPr>
          <a:lstStyle/>
          <a:p>
            <a:pPr algn="l"/>
            <a:endParaRPr lang="en-US" sz="4800" dirty="0">
              <a:cs typeface="Calibri Light"/>
            </a:endParaRPr>
          </a:p>
        </p:txBody>
      </p:sp>
      <p:sp>
        <p:nvSpPr>
          <p:cNvPr id="3" name="Subtitle 2"/>
          <p:cNvSpPr>
            <a:spLocks noGrp="1"/>
          </p:cNvSpPr>
          <p:nvPr>
            <p:ph type="subTitle" idx="1"/>
          </p:nvPr>
        </p:nvSpPr>
        <p:spPr>
          <a:xfrm>
            <a:off x="6631133" y="5230959"/>
            <a:ext cx="4774196" cy="1361889"/>
          </a:xfrm>
        </p:spPr>
        <p:txBody>
          <a:bodyPr vert="horz" lIns="91440" tIns="45720" rIns="91440" bIns="45720" rtlCol="0" anchor="t">
            <a:normAutofit/>
          </a:bodyPr>
          <a:lstStyle/>
          <a:p>
            <a:pPr algn="l"/>
            <a:endParaRPr lang="en-US" sz="2200" dirty="0">
              <a:ea typeface="+mn-lt"/>
              <a:cs typeface="+mn-lt"/>
            </a:endParaRPr>
          </a:p>
          <a:p>
            <a:r>
              <a:rPr lang="en-US" sz="6000" dirty="0">
                <a:solidFill>
                  <a:srgbClr val="C00000"/>
                </a:solidFill>
                <a:highlight>
                  <a:srgbClr val="000000"/>
                </a:highlight>
                <a:latin typeface="Arial Black"/>
                <a:cs typeface="Calibri"/>
              </a:rPr>
              <a:t>DISEASE</a:t>
            </a:r>
          </a:p>
        </p:txBody>
      </p:sp>
    </p:spTree>
    <p:extLst>
      <p:ext uri="{BB962C8B-B14F-4D97-AF65-F5344CB8AC3E}">
        <p14:creationId xmlns:p14="http://schemas.microsoft.com/office/powerpoint/2010/main" val="873286888"/>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631133" y="2027603"/>
            <a:ext cx="5097041" cy="2685831"/>
          </a:xfrm>
        </p:spPr>
        <p:txBody>
          <a:bodyPr>
            <a:normAutofit/>
          </a:bodyPr>
          <a:lstStyle/>
          <a:p>
            <a:pPr algn="l"/>
            <a:endParaRPr lang="en-US" sz="4800" dirty="0">
              <a:cs typeface="Calibri Light"/>
            </a:endParaRPr>
          </a:p>
        </p:txBody>
      </p:sp>
      <p:sp>
        <p:nvSpPr>
          <p:cNvPr id="3" name="Subtitle 2"/>
          <p:cNvSpPr>
            <a:spLocks noGrp="1"/>
          </p:cNvSpPr>
          <p:nvPr>
            <p:ph type="subTitle" idx="1"/>
          </p:nvPr>
        </p:nvSpPr>
        <p:spPr>
          <a:xfrm>
            <a:off x="6631133" y="5323885"/>
            <a:ext cx="4774196" cy="1268963"/>
          </a:xfrm>
        </p:spPr>
        <p:txBody>
          <a:bodyPr vert="horz" lIns="91440" tIns="45720" rIns="91440" bIns="45720" rtlCol="0" anchor="t">
            <a:normAutofit lnSpcReduction="10000"/>
          </a:bodyPr>
          <a:lstStyle/>
          <a:p>
            <a:pPr algn="l"/>
            <a:endParaRPr lang="en-US" sz="2200" dirty="0">
              <a:ea typeface="+mn-lt"/>
              <a:cs typeface="+mn-lt"/>
            </a:endParaRPr>
          </a:p>
          <a:p>
            <a:r>
              <a:rPr lang="en-US" sz="6000" dirty="0">
                <a:solidFill>
                  <a:srgbClr val="C00000"/>
                </a:solidFill>
                <a:latin typeface="Arial Black"/>
                <a:cs typeface="Calibri"/>
              </a:rPr>
              <a:t>DEATH</a:t>
            </a:r>
          </a:p>
        </p:txBody>
      </p:sp>
    </p:spTree>
    <p:extLst>
      <p:ext uri="{BB962C8B-B14F-4D97-AF65-F5344CB8AC3E}">
        <p14:creationId xmlns:p14="http://schemas.microsoft.com/office/powerpoint/2010/main" val="3192267342"/>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631133" y="2027603"/>
            <a:ext cx="5097041" cy="2685831"/>
          </a:xfrm>
        </p:spPr>
        <p:txBody>
          <a:bodyPr>
            <a:normAutofit/>
          </a:bodyPr>
          <a:lstStyle/>
          <a:p>
            <a:pPr algn="l"/>
            <a:endParaRPr lang="en-US" sz="4800" dirty="0">
              <a:cs typeface="Calibri Light"/>
            </a:endParaRPr>
          </a:p>
        </p:txBody>
      </p:sp>
      <p:sp>
        <p:nvSpPr>
          <p:cNvPr id="3" name="Subtitle 2"/>
          <p:cNvSpPr>
            <a:spLocks noGrp="1"/>
          </p:cNvSpPr>
          <p:nvPr>
            <p:ph type="subTitle" idx="1"/>
          </p:nvPr>
        </p:nvSpPr>
        <p:spPr>
          <a:xfrm>
            <a:off x="6631133" y="5351763"/>
            <a:ext cx="4774196" cy="1241085"/>
          </a:xfrm>
        </p:spPr>
        <p:txBody>
          <a:bodyPr vert="horz" lIns="91440" tIns="45720" rIns="91440" bIns="45720" rtlCol="0" anchor="t">
            <a:normAutofit lnSpcReduction="10000"/>
          </a:bodyPr>
          <a:lstStyle/>
          <a:p>
            <a:pPr algn="l"/>
            <a:endParaRPr lang="en-US" sz="2200" dirty="0">
              <a:ea typeface="+mn-lt"/>
              <a:cs typeface="+mn-lt"/>
            </a:endParaRPr>
          </a:p>
          <a:p>
            <a:r>
              <a:rPr lang="en-US" sz="6000" dirty="0">
                <a:solidFill>
                  <a:srgbClr val="C00000"/>
                </a:solidFill>
                <a:highlight>
                  <a:srgbClr val="000000"/>
                </a:highlight>
                <a:latin typeface="Arial Black"/>
                <a:cs typeface="Calibri"/>
              </a:rPr>
              <a:t>DEVIL</a:t>
            </a:r>
          </a:p>
        </p:txBody>
      </p:sp>
    </p:spTree>
    <p:extLst>
      <p:ext uri="{BB962C8B-B14F-4D97-AF65-F5344CB8AC3E}">
        <p14:creationId xmlns:p14="http://schemas.microsoft.com/office/powerpoint/2010/main" val="806062238"/>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srcRect t="2738" r="2" b="2"/>
          <a:stretch/>
        </p:blipFill>
        <p:spPr>
          <a:xfrm>
            <a:off x="2787418" y="975"/>
            <a:ext cx="9401433" cy="6858000"/>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l="7245" r="12977"/>
          <a:stretch/>
        </p:blipFill>
        <p:spPr>
          <a:xfrm>
            <a:off x="-27" y="10"/>
            <a:ext cx="12192000" cy="6857990"/>
          </a:xfrm>
          <a:custGeom>
            <a:avLst/>
            <a:gdLst/>
            <a:ahLst/>
            <a:cxnLst/>
            <a:rect l="l" t="t" r="r" b="b"/>
            <a:pathLst>
              <a:path w="12192000" h="6858000">
                <a:moveTo>
                  <a:pt x="10767920" y="0"/>
                </a:moveTo>
                <a:lnTo>
                  <a:pt x="12192000" y="0"/>
                </a:lnTo>
                <a:lnTo>
                  <a:pt x="12192000" y="927417"/>
                </a:lnTo>
                <a:lnTo>
                  <a:pt x="12082763" y="823269"/>
                </a:lnTo>
                <a:cubicBezTo>
                  <a:pt x="11719580" y="493176"/>
                  <a:pt x="11300738" y="223239"/>
                  <a:pt x="10841978" y="29200"/>
                </a:cubicBezTo>
                <a:close/>
                <a:moveTo>
                  <a:pt x="6012882" y="0"/>
                </a:moveTo>
                <a:lnTo>
                  <a:pt x="7504417" y="0"/>
                </a:lnTo>
                <a:lnTo>
                  <a:pt x="7430359" y="29200"/>
                </a:lnTo>
                <a:cubicBezTo>
                  <a:pt x="5857467" y="694478"/>
                  <a:pt x="4753816" y="2251936"/>
                  <a:pt x="4753816" y="4067166"/>
                </a:cubicBezTo>
                <a:cubicBezTo>
                  <a:pt x="4753816" y="5126051"/>
                  <a:pt x="5129364" y="6097221"/>
                  <a:pt x="5754532" y="6854750"/>
                </a:cubicBezTo>
                <a:lnTo>
                  <a:pt x="5757486" y="6858000"/>
                </a:lnTo>
                <a:lnTo>
                  <a:pt x="4830677" y="6858000"/>
                </a:lnTo>
                <a:lnTo>
                  <a:pt x="4745134" y="6724465"/>
                </a:lnTo>
                <a:cubicBezTo>
                  <a:pt x="4274836" y="5949876"/>
                  <a:pt x="4004010" y="5040579"/>
                  <a:pt x="4004010" y="4067979"/>
                </a:cubicBezTo>
                <a:cubicBezTo>
                  <a:pt x="4004010" y="2476453"/>
                  <a:pt x="4729195" y="1054430"/>
                  <a:pt x="5866922" y="114788"/>
                </a:cubicBezTo>
                <a:close/>
                <a:moveTo>
                  <a:pt x="0" y="0"/>
                </a:moveTo>
                <a:lnTo>
                  <a:pt x="4336230" y="0"/>
                </a:lnTo>
                <a:lnTo>
                  <a:pt x="4279837" y="65151"/>
                </a:lnTo>
                <a:cubicBezTo>
                  <a:pt x="3384436" y="1150943"/>
                  <a:pt x="2846555" y="2542953"/>
                  <a:pt x="2846555" y="4060687"/>
                </a:cubicBezTo>
                <a:cubicBezTo>
                  <a:pt x="2846555" y="5036374"/>
                  <a:pt x="3068843" y="5960103"/>
                  <a:pt x="3465501" y="6783922"/>
                </a:cubicBezTo>
                <a:lnTo>
                  <a:pt x="3503413" y="6858000"/>
                </a:lnTo>
                <a:lnTo>
                  <a:pt x="0" y="6858000"/>
                </a:lnTo>
                <a:close/>
              </a:path>
            </a:pathLst>
          </a:custGeom>
        </p:spPr>
      </p:pic>
      <p:sp>
        <p:nvSpPr>
          <p:cNvPr id="18" name="Freeform 95">
            <a:extLst>
              <a:ext uri="{FF2B5EF4-FFF2-40B4-BE49-F238E27FC236}">
                <a16:creationId xmlns:a16="http://schemas.microsoft.com/office/drawing/2014/main" id="{5EFCEEFE-DD72-4E23-A203-092AB1A62E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46555" y="-18287"/>
            <a:ext cx="9373908" cy="6920069"/>
          </a:xfrm>
          <a:custGeom>
            <a:avLst/>
            <a:gdLst>
              <a:gd name="connsiteX0" fmla="*/ 9363722 w 9373908"/>
              <a:gd name="connsiteY0" fmla="*/ 0 h 6920069"/>
              <a:gd name="connsiteX1" fmla="*/ 9373908 w 9373908"/>
              <a:gd name="connsiteY1" fmla="*/ 0 h 6920069"/>
              <a:gd name="connsiteX2" fmla="*/ 9373908 w 9373908"/>
              <a:gd name="connsiteY2" fmla="*/ 8011 h 6920069"/>
              <a:gd name="connsiteX3" fmla="*/ 4704244 w 9373908"/>
              <a:gd name="connsiteY3" fmla="*/ 0 h 6920069"/>
              <a:gd name="connsiteX4" fmla="*/ 7874983 w 9373908"/>
              <a:gd name="connsiteY4" fmla="*/ 0 h 6920069"/>
              <a:gd name="connsiteX5" fmla="*/ 7995423 w 9373908"/>
              <a:gd name="connsiteY5" fmla="*/ 47488 h 6920069"/>
              <a:gd name="connsiteX6" fmla="*/ 9236208 w 9373908"/>
              <a:gd name="connsiteY6" fmla="*/ 841557 h 6920069"/>
              <a:gd name="connsiteX7" fmla="*/ 9373908 w 9373908"/>
              <a:gd name="connsiteY7" fmla="*/ 972842 h 6920069"/>
              <a:gd name="connsiteX8" fmla="*/ 9373908 w 9373908"/>
              <a:gd name="connsiteY8" fmla="*/ 6920069 h 6920069"/>
              <a:gd name="connsiteX9" fmla="*/ 2950722 w 9373908"/>
              <a:gd name="connsiteY9" fmla="*/ 6920069 h 6920069"/>
              <a:gd name="connsiteX10" fmla="*/ 2907977 w 9373908"/>
              <a:gd name="connsiteY10" fmla="*/ 6873037 h 6920069"/>
              <a:gd name="connsiteX11" fmla="*/ 1907260 w 9373908"/>
              <a:gd name="connsiteY11" fmla="*/ 4085454 h 6920069"/>
              <a:gd name="connsiteX12" fmla="*/ 4583804 w 9373908"/>
              <a:gd name="connsiteY12" fmla="*/ 47488 h 6920069"/>
              <a:gd name="connsiteX13" fmla="*/ 1505505 w 9373908"/>
              <a:gd name="connsiteY13" fmla="*/ 0 h 6920069"/>
              <a:gd name="connsiteX14" fmla="*/ 3189581 w 9373908"/>
              <a:gd name="connsiteY14" fmla="*/ 0 h 6920069"/>
              <a:gd name="connsiteX15" fmla="*/ 3020368 w 9373908"/>
              <a:gd name="connsiteY15" fmla="*/ 133076 h 6920069"/>
              <a:gd name="connsiteX16" fmla="*/ 1157455 w 9373908"/>
              <a:gd name="connsiteY16" fmla="*/ 4086267 h 6920069"/>
              <a:gd name="connsiteX17" fmla="*/ 1898579 w 9373908"/>
              <a:gd name="connsiteY17" fmla="*/ 6742753 h 6920069"/>
              <a:gd name="connsiteX18" fmla="*/ 2012168 w 9373908"/>
              <a:gd name="connsiteY18" fmla="*/ 6920069 h 6920069"/>
              <a:gd name="connsiteX19" fmla="*/ 679265 w 9373908"/>
              <a:gd name="connsiteY19" fmla="*/ 6920069 h 6920069"/>
              <a:gd name="connsiteX20" fmla="*/ 618946 w 9373908"/>
              <a:gd name="connsiteY20" fmla="*/ 6802210 h 6920069"/>
              <a:gd name="connsiteX21" fmla="*/ 0 w 9373908"/>
              <a:gd name="connsiteY21" fmla="*/ 4078975 h 6920069"/>
              <a:gd name="connsiteX22" fmla="*/ 1433282 w 9373908"/>
              <a:gd name="connsiteY22" fmla="*/ 83440 h 692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373908" h="6920069">
                <a:moveTo>
                  <a:pt x="9363722" y="0"/>
                </a:moveTo>
                <a:lnTo>
                  <a:pt x="9373908" y="0"/>
                </a:lnTo>
                <a:lnTo>
                  <a:pt x="9373908" y="8011"/>
                </a:lnTo>
                <a:close/>
                <a:moveTo>
                  <a:pt x="4704244" y="0"/>
                </a:moveTo>
                <a:lnTo>
                  <a:pt x="7874983" y="0"/>
                </a:lnTo>
                <a:lnTo>
                  <a:pt x="7995423" y="47488"/>
                </a:lnTo>
                <a:cubicBezTo>
                  <a:pt x="8454183" y="241528"/>
                  <a:pt x="8873025" y="511464"/>
                  <a:pt x="9236208" y="841557"/>
                </a:cubicBezTo>
                <a:lnTo>
                  <a:pt x="9373908" y="972842"/>
                </a:lnTo>
                <a:lnTo>
                  <a:pt x="9373908" y="6920069"/>
                </a:lnTo>
                <a:lnTo>
                  <a:pt x="2950722" y="6920069"/>
                </a:lnTo>
                <a:lnTo>
                  <a:pt x="2907977" y="6873037"/>
                </a:lnTo>
                <a:cubicBezTo>
                  <a:pt x="2282808" y="6115509"/>
                  <a:pt x="1907260" y="5144339"/>
                  <a:pt x="1907260" y="4085454"/>
                </a:cubicBezTo>
                <a:cubicBezTo>
                  <a:pt x="1907260" y="2270224"/>
                  <a:pt x="3010912" y="712766"/>
                  <a:pt x="4583804" y="47488"/>
                </a:cubicBezTo>
                <a:close/>
                <a:moveTo>
                  <a:pt x="1505505" y="0"/>
                </a:moveTo>
                <a:lnTo>
                  <a:pt x="3189581" y="0"/>
                </a:lnTo>
                <a:lnTo>
                  <a:pt x="3020368" y="133076"/>
                </a:lnTo>
                <a:cubicBezTo>
                  <a:pt x="1882640" y="1072718"/>
                  <a:pt x="1157455" y="2494741"/>
                  <a:pt x="1157455" y="4086267"/>
                </a:cubicBezTo>
                <a:cubicBezTo>
                  <a:pt x="1157455" y="5058867"/>
                  <a:pt x="1428281" y="5968164"/>
                  <a:pt x="1898579" y="6742753"/>
                </a:cubicBezTo>
                <a:lnTo>
                  <a:pt x="2012168" y="6920069"/>
                </a:lnTo>
                <a:lnTo>
                  <a:pt x="679265" y="6920069"/>
                </a:lnTo>
                <a:lnTo>
                  <a:pt x="618946" y="6802210"/>
                </a:lnTo>
                <a:cubicBezTo>
                  <a:pt x="222288" y="5978391"/>
                  <a:pt x="0" y="5054662"/>
                  <a:pt x="0" y="4078975"/>
                </a:cubicBezTo>
                <a:cubicBezTo>
                  <a:pt x="0" y="2561242"/>
                  <a:pt x="537881" y="1169231"/>
                  <a:pt x="1433282" y="83440"/>
                </a:cubicBezTo>
                <a:close/>
              </a:path>
            </a:pathLst>
          </a:custGeom>
          <a:noFill/>
          <a:ln w="603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5">
            <a:extLst>
              <a:ext uri="{FF2B5EF4-FFF2-40B4-BE49-F238E27FC236}">
                <a16:creationId xmlns:a16="http://schemas.microsoft.com/office/drawing/2014/main" id="{2A73F40A-89D3-430B-96F3-4FFB3CCF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lumMod val="85000"/>
              <a:lumOff val="15000"/>
              <a:alpha val="60000"/>
            </a:schemeClr>
          </a:solid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marL="0" marR="0" lvl="0" indent="0" algn="ctr" defTabSz="914400" rtl="0" eaLnBrk="1" fontAlgn="auto" latinLnBrk="0" hangingPunct="1">
              <a:lnSpc>
                <a:spcPct val="100000"/>
              </a:lnSpc>
              <a:spcBef>
                <a:spcPts val="0"/>
              </a:spcBef>
              <a:spcAft>
                <a:spcPts val="1000"/>
              </a:spcAft>
              <a:buClr>
                <a:prstClr val="white"/>
              </a:buClr>
              <a:buSzPct val="100000"/>
              <a:buFont typeface="Arial"/>
              <a:buNone/>
              <a:tabLst/>
              <a:defRPr/>
            </a:pPr>
            <a:endParaRPr kumimoji="0" lang="en-US" sz="1600" b="0" i="0" u="none" strike="noStrike" kern="1200" cap="all"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6631133" y="2027603"/>
            <a:ext cx="5097041" cy="2685831"/>
          </a:xfrm>
        </p:spPr>
        <p:txBody>
          <a:bodyPr>
            <a:normAutofit/>
          </a:bodyPr>
          <a:lstStyle/>
          <a:p>
            <a:pPr algn="l"/>
            <a:endParaRPr lang="en-US" sz="4800" dirty="0">
              <a:cs typeface="Calibri Light"/>
            </a:endParaRPr>
          </a:p>
        </p:txBody>
      </p:sp>
      <p:sp>
        <p:nvSpPr>
          <p:cNvPr id="3" name="Subtitle 2"/>
          <p:cNvSpPr>
            <a:spLocks noGrp="1"/>
          </p:cNvSpPr>
          <p:nvPr>
            <p:ph type="subTitle" idx="1"/>
          </p:nvPr>
        </p:nvSpPr>
        <p:spPr>
          <a:xfrm>
            <a:off x="1947622" y="5388934"/>
            <a:ext cx="10080316" cy="1203914"/>
          </a:xfrm>
        </p:spPr>
        <p:txBody>
          <a:bodyPr vert="horz" lIns="91440" tIns="45720" rIns="91440" bIns="45720" rtlCol="0" anchor="t">
            <a:normAutofit fontScale="85000" lnSpcReduction="10000"/>
          </a:bodyPr>
          <a:lstStyle/>
          <a:p>
            <a:pPr algn="l"/>
            <a:endParaRPr lang="en-US" sz="2200" dirty="0">
              <a:ea typeface="+mn-lt"/>
              <a:cs typeface="+mn-lt"/>
            </a:endParaRPr>
          </a:p>
          <a:p>
            <a:r>
              <a:rPr lang="en-US" sz="6000" dirty="0">
                <a:solidFill>
                  <a:srgbClr val="C00000"/>
                </a:solidFill>
                <a:highlight>
                  <a:srgbClr val="000000"/>
                </a:highlight>
                <a:latin typeface="Arial Black"/>
                <a:cs typeface="Calibri"/>
              </a:rPr>
              <a:t>THE WORKS OF THE DEVIL</a:t>
            </a:r>
          </a:p>
        </p:txBody>
      </p:sp>
    </p:spTree>
    <p:extLst>
      <p:ext uri="{BB962C8B-B14F-4D97-AF65-F5344CB8AC3E}">
        <p14:creationId xmlns:p14="http://schemas.microsoft.com/office/powerpoint/2010/main" val="1995422344"/>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Text&#10;&#10;Description automatically generated">
            <a:extLst>
              <a:ext uri="{FF2B5EF4-FFF2-40B4-BE49-F238E27FC236}">
                <a16:creationId xmlns:a16="http://schemas.microsoft.com/office/drawing/2014/main" id="{D0B3BEF6-5D77-4B48-909F-F2987C546284}"/>
              </a:ext>
            </a:extLst>
          </p:cNvPr>
          <p:cNvPicPr>
            <a:picLocks noGrp="1" noChangeAspect="1"/>
          </p:cNvPicPr>
          <p:nvPr>
            <p:ph idx="1"/>
          </p:nvPr>
        </p:nvPicPr>
        <p:blipFill>
          <a:blip r:embed="rId2"/>
          <a:stretch>
            <a:fillRect/>
          </a:stretch>
        </p:blipFill>
        <p:spPr>
          <a:xfrm>
            <a:off x="457200" y="468630"/>
            <a:ext cx="11277600" cy="5920739"/>
          </a:xfrm>
          <a:prstGeom prst="rect">
            <a:avLst/>
          </a:prstGeom>
        </p:spPr>
      </p:pic>
    </p:spTree>
    <p:extLst>
      <p:ext uri="{BB962C8B-B14F-4D97-AF65-F5344CB8AC3E}">
        <p14:creationId xmlns:p14="http://schemas.microsoft.com/office/powerpoint/2010/main" val="2729371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5">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alphaModFix/>
          </a:blip>
          <a:srcRect t="23105" r="-1" b="12681"/>
          <a:stretch/>
        </p:blipFill>
        <p:spPr>
          <a:xfrm>
            <a:off x="4547937" y="-5"/>
            <a:ext cx="7644062" cy="3681406"/>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773" r="-1" b="3622"/>
          <a:stretch/>
        </p:blipFill>
        <p:spPr>
          <a:xfrm>
            <a:off x="4547938" y="3681409"/>
            <a:ext cx="7644062" cy="3176595"/>
          </a:xfrm>
          <a:prstGeom prst="rect">
            <a:avLst/>
          </a:prstGeom>
        </p:spPr>
      </p:pic>
      <p:sp>
        <p:nvSpPr>
          <p:cNvPr id="38" name="Rectangle 37">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89932" y="241707"/>
            <a:ext cx="7022131" cy="3261112"/>
          </a:xfrm>
        </p:spPr>
        <p:txBody>
          <a:bodyPr>
            <a:noAutofit/>
          </a:bodyPr>
          <a:lstStyle/>
          <a:p>
            <a:pPr algn="l"/>
            <a:r>
              <a:rPr lang="en-US" sz="3200" b="1" dirty="0">
                <a:solidFill>
                  <a:schemeClr val="bg1"/>
                </a:solidFill>
                <a:ea typeface="+mj-lt"/>
                <a:cs typeface="+mj-lt"/>
              </a:rPr>
              <a:t>It follows that Jesus’ cry of TETELESTAI is a word of finality. The idea is “It is finished, it stands finished, and it always will be finished!” His work of redemption is complete and nothing needs to be or can be added to it. </a:t>
            </a:r>
            <a:endParaRPr lang="en-US" sz="3200">
              <a:solidFill>
                <a:schemeClr val="bg1"/>
              </a:solidFill>
              <a:cs typeface="Calibri Light"/>
            </a:endParaRPr>
          </a:p>
        </p:txBody>
      </p:sp>
      <p:sp>
        <p:nvSpPr>
          <p:cNvPr id="3" name="Subtitle 2"/>
          <p:cNvSpPr>
            <a:spLocks noGrp="1"/>
          </p:cNvSpPr>
          <p:nvPr>
            <p:ph type="subTitle" idx="1"/>
          </p:nvPr>
        </p:nvSpPr>
        <p:spPr>
          <a:xfrm>
            <a:off x="838200" y="3902075"/>
            <a:ext cx="5395912" cy="1655762"/>
          </a:xfrm>
        </p:spPr>
        <p:txBody>
          <a:bodyPr vert="horz" lIns="91440" tIns="45720" rIns="91440" bIns="45720" rtlCol="0">
            <a:normAutofit/>
          </a:bodyPr>
          <a:lstStyle/>
          <a:p>
            <a:pPr algn="l"/>
            <a:endParaRPr lang="en-US" sz="2000">
              <a:solidFill>
                <a:schemeClr val="bg1"/>
              </a:solidFill>
              <a:ea typeface="+mn-lt"/>
              <a:cs typeface="+mn-lt"/>
            </a:endParaRPr>
          </a:p>
          <a:p>
            <a:pPr algn="l"/>
            <a:endParaRPr lang="en-US" sz="2000">
              <a:solidFill>
                <a:schemeClr val="bg1"/>
              </a:solidFill>
              <a:latin typeface="Arial Black"/>
              <a:cs typeface="Calibri"/>
            </a:endParaRPr>
          </a:p>
        </p:txBody>
      </p:sp>
      <p:cxnSp>
        <p:nvCxnSpPr>
          <p:cNvPr id="40" name="Straight Connector 39">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588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500"/>
                                  </p:stCondLst>
                                  <p:endCondLst>
                                    <p:cond evt="begin" delay="0">
                                      <p:tn val="5"/>
                                    </p:cond>
                                  </p:end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4" descr="Text&#10;&#10;Description automatically generated">
            <a:extLst>
              <a:ext uri="{FF2B5EF4-FFF2-40B4-BE49-F238E27FC236}">
                <a16:creationId xmlns:a16="http://schemas.microsoft.com/office/drawing/2014/main" id="{602E95D8-E6CF-4722-94A2-B6A6CD2D8451}"/>
              </a:ext>
            </a:extLst>
          </p:cNvPr>
          <p:cNvPicPr>
            <a:picLocks noGrp="1" noChangeAspect="1"/>
          </p:cNvPicPr>
          <p:nvPr>
            <p:ph idx="1"/>
          </p:nvPr>
        </p:nvPicPr>
        <p:blipFill rotWithShape="1">
          <a:blip r:embed="rId2"/>
          <a:srcRect b="19"/>
          <a:stretch/>
        </p:blipFill>
        <p:spPr>
          <a:xfrm>
            <a:off x="20" y="1282"/>
            <a:ext cx="12191980" cy="6856718"/>
          </a:xfrm>
          <a:prstGeom prst="rect">
            <a:avLst/>
          </a:prstGeom>
        </p:spPr>
      </p:pic>
    </p:spTree>
    <p:extLst>
      <p:ext uri="{BB962C8B-B14F-4D97-AF65-F5344CB8AC3E}">
        <p14:creationId xmlns:p14="http://schemas.microsoft.com/office/powerpoint/2010/main" val="9037851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4" descr="Text&#10;&#10;Description automatically generated">
            <a:extLst>
              <a:ext uri="{FF2B5EF4-FFF2-40B4-BE49-F238E27FC236}">
                <a16:creationId xmlns:a16="http://schemas.microsoft.com/office/drawing/2014/main" id="{FAE034DC-0179-43F3-A92C-560371826B83}"/>
              </a:ext>
            </a:extLst>
          </p:cNvPr>
          <p:cNvPicPr>
            <a:picLocks noGrp="1" noChangeAspect="1"/>
          </p:cNvPicPr>
          <p:nvPr>
            <p:ph idx="1"/>
          </p:nvPr>
        </p:nvPicPr>
        <p:blipFill rotWithShape="1">
          <a:blip r:embed="rId2"/>
          <a:srcRect b="19"/>
          <a:stretch/>
        </p:blipFill>
        <p:spPr>
          <a:xfrm>
            <a:off x="20" y="1282"/>
            <a:ext cx="12191980" cy="6856718"/>
          </a:xfrm>
          <a:prstGeom prst="rect">
            <a:avLst/>
          </a:prstGeom>
        </p:spPr>
      </p:pic>
    </p:spTree>
    <p:extLst>
      <p:ext uri="{BB962C8B-B14F-4D97-AF65-F5344CB8AC3E}">
        <p14:creationId xmlns:p14="http://schemas.microsoft.com/office/powerpoint/2010/main" val="448553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B3CCE-1A38-4FAB-A339-A413BAFE947F}"/>
              </a:ext>
            </a:extLst>
          </p:cNvPr>
          <p:cNvSpPr>
            <a:spLocks noGrp="1"/>
          </p:cNvSpPr>
          <p:nvPr>
            <p:ph type="title"/>
          </p:nvPr>
        </p:nvSpPr>
        <p:spPr/>
        <p:txBody>
          <a:bodyPr/>
          <a:lstStyle/>
          <a:p>
            <a:endParaRPr lang="en-US"/>
          </a:p>
        </p:txBody>
      </p:sp>
      <p:pic>
        <p:nvPicPr>
          <p:cNvPr id="4" name="Picture 4" descr="Text&#10;&#10;Description automatically generated">
            <a:extLst>
              <a:ext uri="{FF2B5EF4-FFF2-40B4-BE49-F238E27FC236}">
                <a16:creationId xmlns:a16="http://schemas.microsoft.com/office/drawing/2014/main" id="{B84208D7-9A8B-461F-8B3C-3B6717C5244B}"/>
              </a:ext>
            </a:extLst>
          </p:cNvPr>
          <p:cNvPicPr>
            <a:picLocks noGrp="1" noChangeAspect="1"/>
          </p:cNvPicPr>
          <p:nvPr>
            <p:ph idx="1"/>
          </p:nvPr>
        </p:nvPicPr>
        <p:blipFill>
          <a:blip r:embed="rId2"/>
          <a:stretch>
            <a:fillRect/>
          </a:stretch>
        </p:blipFill>
        <p:spPr>
          <a:xfrm>
            <a:off x="-1574" y="-42204"/>
            <a:ext cx="12195148" cy="6897532"/>
          </a:xfrm>
        </p:spPr>
      </p:pic>
    </p:spTree>
    <p:extLst>
      <p:ext uri="{BB962C8B-B14F-4D97-AF65-F5344CB8AC3E}">
        <p14:creationId xmlns:p14="http://schemas.microsoft.com/office/powerpoint/2010/main" val="3517128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5">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alphaModFix/>
          </a:blip>
          <a:srcRect t="23105" r="-1" b="12681"/>
          <a:stretch/>
        </p:blipFill>
        <p:spPr>
          <a:xfrm>
            <a:off x="4547937" y="-5"/>
            <a:ext cx="7644062" cy="3681406"/>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773" r="-1" b="3622"/>
          <a:stretch/>
        </p:blipFill>
        <p:spPr>
          <a:xfrm>
            <a:off x="4547938" y="3681409"/>
            <a:ext cx="7644062" cy="3176595"/>
          </a:xfrm>
          <a:prstGeom prst="rect">
            <a:avLst/>
          </a:prstGeom>
        </p:spPr>
      </p:pic>
      <p:sp>
        <p:nvSpPr>
          <p:cNvPr id="38" name="Rectangle 37">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89932" y="241707"/>
            <a:ext cx="7022131" cy="3261112"/>
          </a:xfrm>
        </p:spPr>
        <p:txBody>
          <a:bodyPr>
            <a:noAutofit/>
          </a:bodyPr>
          <a:lstStyle/>
          <a:p>
            <a:pPr algn="l"/>
            <a:r>
              <a:rPr lang="en-US" sz="3200" b="1" dirty="0">
                <a:solidFill>
                  <a:schemeClr val="bg1"/>
                </a:solidFill>
                <a:cs typeface="Calibri Light"/>
              </a:rPr>
              <a:t>It is accomplished for all time. It is the New Beginning for everything. It announces a new heaven and a new earth. The Kingdom has Come!</a:t>
            </a:r>
          </a:p>
        </p:txBody>
      </p:sp>
      <p:sp>
        <p:nvSpPr>
          <p:cNvPr id="3" name="Subtitle 2"/>
          <p:cNvSpPr>
            <a:spLocks noGrp="1"/>
          </p:cNvSpPr>
          <p:nvPr>
            <p:ph type="subTitle" idx="1"/>
          </p:nvPr>
        </p:nvSpPr>
        <p:spPr>
          <a:xfrm>
            <a:off x="838200" y="3902075"/>
            <a:ext cx="5395912" cy="1655762"/>
          </a:xfrm>
        </p:spPr>
        <p:txBody>
          <a:bodyPr vert="horz" lIns="91440" tIns="45720" rIns="91440" bIns="45720" rtlCol="0">
            <a:normAutofit/>
          </a:bodyPr>
          <a:lstStyle/>
          <a:p>
            <a:pPr algn="l"/>
            <a:endParaRPr lang="en-US" sz="2000">
              <a:solidFill>
                <a:schemeClr val="bg1"/>
              </a:solidFill>
              <a:ea typeface="+mn-lt"/>
              <a:cs typeface="+mn-lt"/>
            </a:endParaRPr>
          </a:p>
          <a:p>
            <a:pPr algn="l"/>
            <a:endParaRPr lang="en-US" sz="2000">
              <a:solidFill>
                <a:schemeClr val="bg1"/>
              </a:solidFill>
              <a:latin typeface="Arial Black"/>
              <a:cs typeface="Calibri"/>
            </a:endParaRPr>
          </a:p>
        </p:txBody>
      </p:sp>
      <p:cxnSp>
        <p:nvCxnSpPr>
          <p:cNvPr id="40" name="Straight Connector 39">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844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500"/>
                                  </p:stCondLst>
                                  <p:endCondLst>
                                    <p:cond evt="begin" delay="0">
                                      <p:tn val="5"/>
                                    </p:cond>
                                  </p:end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31">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3">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2">
            <a:alphaModFix amt="40000"/>
          </a:blip>
          <a:srcRect l="19486" r="25219"/>
          <a:stretch/>
        </p:blipFill>
        <p:spPr>
          <a:xfrm>
            <a:off x="-170" y="10"/>
            <a:ext cx="8450317" cy="6857990"/>
          </a:xfrm>
          <a:prstGeom prst="rect">
            <a:avLst/>
          </a:prstGeom>
        </p:spPr>
      </p:pic>
      <p:sp>
        <p:nvSpPr>
          <p:cNvPr id="2" name="Title 1"/>
          <p:cNvSpPr>
            <a:spLocks noGrp="1"/>
          </p:cNvSpPr>
          <p:nvPr>
            <p:ph type="ctrTitle"/>
          </p:nvPr>
        </p:nvSpPr>
        <p:spPr>
          <a:xfrm>
            <a:off x="680638" y="401858"/>
            <a:ext cx="4583414" cy="6072549"/>
          </a:xfrm>
        </p:spPr>
        <p:txBody>
          <a:bodyPr>
            <a:normAutofit fontScale="90000"/>
          </a:bodyPr>
          <a:lstStyle/>
          <a:p>
            <a:pPr algn="l"/>
            <a:r>
              <a:rPr lang="en-US" sz="2800" b="1" dirty="0">
                <a:ea typeface="+mj-lt"/>
                <a:cs typeface="+mj-lt"/>
              </a:rPr>
              <a:t>. </a:t>
            </a:r>
            <a:r>
              <a:rPr lang="en-US" sz="2800" b="1" dirty="0">
                <a:solidFill>
                  <a:schemeClr val="bg1"/>
                </a:solidFill>
                <a:highlight>
                  <a:srgbClr val="800000"/>
                </a:highlight>
                <a:ea typeface="+mj-lt"/>
                <a:cs typeface="+mj-lt"/>
              </a:rPr>
              <a:t>Sin is atoned for (</a:t>
            </a:r>
            <a:r>
              <a:rPr lang="en-US" sz="2800" b="1" dirty="0">
                <a:solidFill>
                  <a:schemeClr val="bg1"/>
                </a:solidFill>
                <a:highlight>
                  <a:srgbClr val="800000"/>
                </a:highlight>
                <a:ea typeface="+mj-lt"/>
                <a:cs typeface="+mj-lt"/>
                <a:hlinkClick r:id="rId3">
                  <a:extLst>
                    <a:ext uri="{A12FA001-AC4F-418D-AE19-62706E023703}">
                      <ahyp:hlinkClr xmlns:ahyp="http://schemas.microsoft.com/office/drawing/2018/hyperlinkcolor" val="tx"/>
                    </a:ext>
                  </a:extLst>
                </a:hlinkClick>
              </a:rPr>
              <a:t>Heb 9:12</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4">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5">
                  <a:extLst>
                    <a:ext uri="{A12FA001-AC4F-418D-AE19-62706E023703}">
                      <ahyp:hlinkClr xmlns:ahyp="http://schemas.microsoft.com/office/drawing/2018/hyperlinkcolor" val="tx"/>
                    </a:ext>
                  </a:extLst>
                </a:hlinkClick>
              </a:rPr>
              <a:t>Heb 10:12</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6">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Satan is defeated and rendered powerless (</a:t>
            </a:r>
            <a:r>
              <a:rPr lang="en-US" sz="2800" b="1" dirty="0">
                <a:solidFill>
                  <a:schemeClr val="bg1"/>
                </a:solidFill>
                <a:highlight>
                  <a:srgbClr val="800000"/>
                </a:highlight>
                <a:ea typeface="+mj-lt"/>
                <a:cs typeface="+mj-lt"/>
                <a:hlinkClick r:id="rId7">
                  <a:extLst>
                    <a:ext uri="{A12FA001-AC4F-418D-AE19-62706E023703}">
                      <ahyp:hlinkClr xmlns:ahyp="http://schemas.microsoft.com/office/drawing/2018/hyperlinkcolor" val="tx"/>
                    </a:ext>
                  </a:extLst>
                </a:hlinkClick>
              </a:rPr>
              <a:t>Heb 2:14-15</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8">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9">
                  <a:extLst>
                    <a:ext uri="{A12FA001-AC4F-418D-AE19-62706E023703}">
                      <ahyp:hlinkClr xmlns:ahyp="http://schemas.microsoft.com/office/drawing/2018/hyperlinkcolor" val="tx"/>
                    </a:ext>
                  </a:extLst>
                </a:hlinkClick>
              </a:rPr>
              <a:t>1Jn 3:8</a:t>
            </a:r>
            <a:r>
              <a:rPr lang="en-US" sz="2800" b="1" dirty="0">
                <a:solidFill>
                  <a:schemeClr val="bg1"/>
                </a:solidFill>
                <a:highlight>
                  <a:srgbClr val="800000"/>
                </a:highlight>
                <a:ea typeface="+mj-lt"/>
                <a:cs typeface="+mj-lt"/>
              </a:rPr>
              <a:t>), every requirement of the Law has been satisfied and God’s holy wrath against sin has been satisfied (or propitiated) (</a:t>
            </a:r>
            <a:r>
              <a:rPr lang="en-US" sz="2800" b="1" dirty="0">
                <a:solidFill>
                  <a:schemeClr val="bg1"/>
                </a:solidFill>
                <a:highlight>
                  <a:srgbClr val="800000"/>
                </a:highlight>
                <a:ea typeface="+mj-lt"/>
                <a:cs typeface="+mj-lt"/>
                <a:hlinkClick r:id="rId10">
                  <a:extLst>
                    <a:ext uri="{A12FA001-AC4F-418D-AE19-62706E023703}">
                      <ahyp:hlinkClr xmlns:ahyp="http://schemas.microsoft.com/office/drawing/2018/hyperlinkcolor" val="tx"/>
                    </a:ext>
                  </a:extLst>
                </a:hlinkClick>
              </a:rPr>
              <a:t>Ro 3:25</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11">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12">
                  <a:extLst>
                    <a:ext uri="{A12FA001-AC4F-418D-AE19-62706E023703}">
                      <ahyp:hlinkClr xmlns:ahyp="http://schemas.microsoft.com/office/drawing/2018/hyperlinkcolor" val="tx"/>
                    </a:ext>
                  </a:extLst>
                </a:hlinkClick>
              </a:rPr>
              <a:t>Heb 2:17</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13">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14">
                  <a:extLst>
                    <a:ext uri="{A12FA001-AC4F-418D-AE19-62706E023703}">
                      <ahyp:hlinkClr xmlns:ahyp="http://schemas.microsoft.com/office/drawing/2018/hyperlinkcolor" val="tx"/>
                    </a:ext>
                  </a:extLst>
                </a:hlinkClick>
              </a:rPr>
              <a:t>1Jn 2:2</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15">
                  <a:extLst>
                    <a:ext uri="{A12FA001-AC4F-418D-AE19-62706E023703}">
                      <ahyp:hlinkClr xmlns:ahyp="http://schemas.microsoft.com/office/drawing/2018/hyperlinkcolor" val="tx"/>
                    </a:ext>
                  </a:extLst>
                </a:hlinkClick>
              </a:rPr>
              <a:t>4:10</a:t>
            </a:r>
            <a:r>
              <a:rPr lang="en-US" sz="2800" b="1" dirty="0">
                <a:solidFill>
                  <a:schemeClr val="bg1"/>
                </a:solidFill>
                <a:highlight>
                  <a:srgbClr val="800000"/>
                </a:highlight>
                <a:ea typeface="+mj-lt"/>
                <a:cs typeface="+mj-lt"/>
              </a:rPr>
              <a:t>). Redemption is eternally secured. We are reconciled in Christ's "fleshly body through death" that we might be presented before God "holy and blameless and beyond reproach." </a:t>
            </a:r>
            <a:endParaRPr lang="en-US" sz="2800">
              <a:solidFill>
                <a:schemeClr val="bg1"/>
              </a:solidFill>
              <a:highlight>
                <a:srgbClr val="800000"/>
              </a:highlight>
              <a:cs typeface="Calibri Light"/>
            </a:endParaRPr>
          </a:p>
        </p:txBody>
      </p:sp>
      <p:sp>
        <p:nvSpPr>
          <p:cNvPr id="3" name="Subtitle 2"/>
          <p:cNvSpPr>
            <a:spLocks noGrp="1"/>
          </p:cNvSpPr>
          <p:nvPr>
            <p:ph type="subTitle" idx="1"/>
          </p:nvPr>
        </p:nvSpPr>
        <p:spPr>
          <a:xfrm>
            <a:off x="643467" y="5277684"/>
            <a:ext cx="4620584" cy="775494"/>
          </a:xfrm>
        </p:spPr>
        <p:txBody>
          <a:bodyPr vert="horz" lIns="91440" tIns="45720" rIns="91440" bIns="45720" rtlCol="0">
            <a:normAutofit/>
          </a:bodyPr>
          <a:lstStyle/>
          <a:p>
            <a:pPr algn="l"/>
            <a:endParaRPr lang="en-US">
              <a:solidFill>
                <a:srgbClr val="FFFFFF"/>
              </a:solidFill>
              <a:ea typeface="+mn-lt"/>
              <a:cs typeface="+mn-lt"/>
            </a:endParaRPr>
          </a:p>
          <a:p>
            <a:pPr algn="l"/>
            <a:endParaRPr lang="en-US">
              <a:solidFill>
                <a:srgbClr val="FFFFFF"/>
              </a:solidFill>
              <a:latin typeface="Arial Black"/>
              <a:cs typeface="Calibri"/>
            </a:endParaRPr>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16"/>
          <a:srcRect l="17394" r="17396"/>
          <a:stretch/>
        </p:blipFill>
        <p:spPr>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51945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31">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3">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2">
            <a:alphaModFix amt="40000"/>
          </a:blip>
          <a:srcRect l="19486" r="25219"/>
          <a:stretch/>
        </p:blipFill>
        <p:spPr>
          <a:xfrm>
            <a:off x="-170" y="10"/>
            <a:ext cx="8450317" cy="6857990"/>
          </a:xfrm>
          <a:prstGeom prst="rect">
            <a:avLst/>
          </a:prstGeom>
        </p:spPr>
      </p:pic>
      <p:sp>
        <p:nvSpPr>
          <p:cNvPr id="2" name="Title 1"/>
          <p:cNvSpPr>
            <a:spLocks noGrp="1"/>
          </p:cNvSpPr>
          <p:nvPr>
            <p:ph type="ctrTitle"/>
          </p:nvPr>
        </p:nvSpPr>
        <p:spPr>
          <a:xfrm>
            <a:off x="680638" y="401858"/>
            <a:ext cx="4583414" cy="6072549"/>
          </a:xfrm>
        </p:spPr>
        <p:txBody>
          <a:bodyPr>
            <a:normAutofit fontScale="90000"/>
          </a:bodyPr>
          <a:lstStyle/>
          <a:p>
            <a:pPr algn="l"/>
            <a:r>
              <a:rPr lang="en-US" sz="2800" b="1" dirty="0">
                <a:ea typeface="+mj-lt"/>
                <a:cs typeface="+mj-lt"/>
              </a:rPr>
              <a:t>. </a:t>
            </a:r>
            <a:r>
              <a:rPr lang="en-US" sz="2800" b="1" dirty="0">
                <a:solidFill>
                  <a:schemeClr val="bg1"/>
                </a:solidFill>
                <a:highlight>
                  <a:srgbClr val="800000"/>
                </a:highlight>
                <a:ea typeface="+mj-lt"/>
                <a:cs typeface="+mj-lt"/>
              </a:rPr>
              <a:t>Sin is atoned for (</a:t>
            </a:r>
            <a:r>
              <a:rPr lang="en-US" sz="2800" b="1" dirty="0">
                <a:solidFill>
                  <a:schemeClr val="bg1"/>
                </a:solidFill>
                <a:highlight>
                  <a:srgbClr val="800000"/>
                </a:highlight>
                <a:ea typeface="+mj-lt"/>
                <a:cs typeface="+mj-lt"/>
                <a:hlinkClick r:id="rId3">
                  <a:extLst>
                    <a:ext uri="{A12FA001-AC4F-418D-AE19-62706E023703}">
                      <ahyp:hlinkClr xmlns:ahyp="http://schemas.microsoft.com/office/drawing/2018/hyperlinkcolor" val="tx"/>
                    </a:ext>
                  </a:extLst>
                </a:hlinkClick>
              </a:rPr>
              <a:t>Heb 9:12</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4">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5">
                  <a:extLst>
                    <a:ext uri="{A12FA001-AC4F-418D-AE19-62706E023703}">
                      <ahyp:hlinkClr xmlns:ahyp="http://schemas.microsoft.com/office/drawing/2018/hyperlinkcolor" val="tx"/>
                    </a:ext>
                  </a:extLst>
                </a:hlinkClick>
              </a:rPr>
              <a:t>Heb 10:12</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6">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Satan is defeated and rendered powerless (</a:t>
            </a:r>
            <a:r>
              <a:rPr lang="en-US" sz="2800" b="1" dirty="0">
                <a:solidFill>
                  <a:schemeClr val="bg1"/>
                </a:solidFill>
                <a:highlight>
                  <a:srgbClr val="800000"/>
                </a:highlight>
                <a:ea typeface="+mj-lt"/>
                <a:cs typeface="+mj-lt"/>
                <a:hlinkClick r:id="rId7">
                  <a:extLst>
                    <a:ext uri="{A12FA001-AC4F-418D-AE19-62706E023703}">
                      <ahyp:hlinkClr xmlns:ahyp="http://schemas.microsoft.com/office/drawing/2018/hyperlinkcolor" val="tx"/>
                    </a:ext>
                  </a:extLst>
                </a:hlinkClick>
              </a:rPr>
              <a:t>Heb 2:14-15</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8">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9">
                  <a:extLst>
                    <a:ext uri="{A12FA001-AC4F-418D-AE19-62706E023703}">
                      <ahyp:hlinkClr xmlns:ahyp="http://schemas.microsoft.com/office/drawing/2018/hyperlinkcolor" val="tx"/>
                    </a:ext>
                  </a:extLst>
                </a:hlinkClick>
              </a:rPr>
              <a:t>1Jn 3:8</a:t>
            </a:r>
            <a:r>
              <a:rPr lang="en-US" sz="2800" b="1" dirty="0">
                <a:solidFill>
                  <a:schemeClr val="bg1"/>
                </a:solidFill>
                <a:highlight>
                  <a:srgbClr val="800000"/>
                </a:highlight>
                <a:ea typeface="+mj-lt"/>
                <a:cs typeface="+mj-lt"/>
              </a:rPr>
              <a:t>), every requirement of the Law has been satisfied and God’s holy wrath against sin has been satisfied (or propitiated) (</a:t>
            </a:r>
            <a:r>
              <a:rPr lang="en-US" sz="2800" b="1" dirty="0">
                <a:solidFill>
                  <a:schemeClr val="bg1"/>
                </a:solidFill>
                <a:highlight>
                  <a:srgbClr val="800000"/>
                </a:highlight>
                <a:ea typeface="+mj-lt"/>
                <a:cs typeface="+mj-lt"/>
                <a:hlinkClick r:id="rId10">
                  <a:extLst>
                    <a:ext uri="{A12FA001-AC4F-418D-AE19-62706E023703}">
                      <ahyp:hlinkClr xmlns:ahyp="http://schemas.microsoft.com/office/drawing/2018/hyperlinkcolor" val="tx"/>
                    </a:ext>
                  </a:extLst>
                </a:hlinkClick>
              </a:rPr>
              <a:t>Ro 3:25</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11">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12">
                  <a:extLst>
                    <a:ext uri="{A12FA001-AC4F-418D-AE19-62706E023703}">
                      <ahyp:hlinkClr xmlns:ahyp="http://schemas.microsoft.com/office/drawing/2018/hyperlinkcolor" val="tx"/>
                    </a:ext>
                  </a:extLst>
                </a:hlinkClick>
              </a:rPr>
              <a:t>Heb 2:17</a:t>
            </a:r>
            <a:r>
              <a:rPr lang="en-US" sz="2800" b="1" dirty="0">
                <a:solidFill>
                  <a:schemeClr val="bg1"/>
                </a:solidFill>
                <a:highlight>
                  <a:srgbClr val="800000"/>
                </a:highlight>
                <a:ea typeface="+mj-lt"/>
                <a:cs typeface="+mj-lt"/>
              </a:rPr>
              <a:t>-</a:t>
            </a:r>
            <a:r>
              <a:rPr lang="en-US" sz="2800" b="1" dirty="0">
                <a:solidFill>
                  <a:schemeClr val="bg1"/>
                </a:solidFill>
                <a:highlight>
                  <a:srgbClr val="800000"/>
                </a:highlight>
                <a:ea typeface="+mj-lt"/>
                <a:cs typeface="+mj-lt"/>
                <a:hlinkClick r:id="rId13">
                  <a:extLst>
                    <a:ext uri="{A12FA001-AC4F-418D-AE19-62706E023703}">
                      <ahyp:hlinkClr xmlns:ahyp="http://schemas.microsoft.com/office/drawing/2018/hyperlinkcolor" val="tx"/>
                    </a:ext>
                  </a:extLst>
                </a:hlinkClick>
              </a:rPr>
              <a:t>note</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14">
                  <a:extLst>
                    <a:ext uri="{A12FA001-AC4F-418D-AE19-62706E023703}">
                      <ahyp:hlinkClr xmlns:ahyp="http://schemas.microsoft.com/office/drawing/2018/hyperlinkcolor" val="tx"/>
                    </a:ext>
                  </a:extLst>
                </a:hlinkClick>
              </a:rPr>
              <a:t>1Jn 2:2</a:t>
            </a:r>
            <a:r>
              <a:rPr lang="en-US" sz="2800" b="1" dirty="0">
                <a:solidFill>
                  <a:schemeClr val="bg1"/>
                </a:solidFill>
                <a:highlight>
                  <a:srgbClr val="800000"/>
                </a:highlight>
                <a:ea typeface="+mj-lt"/>
                <a:cs typeface="+mj-lt"/>
              </a:rPr>
              <a:t>, </a:t>
            </a:r>
            <a:r>
              <a:rPr lang="en-US" sz="2800" b="1" dirty="0">
                <a:solidFill>
                  <a:schemeClr val="bg1"/>
                </a:solidFill>
                <a:highlight>
                  <a:srgbClr val="800000"/>
                </a:highlight>
                <a:ea typeface="+mj-lt"/>
                <a:cs typeface="+mj-lt"/>
                <a:hlinkClick r:id="rId15">
                  <a:extLst>
                    <a:ext uri="{A12FA001-AC4F-418D-AE19-62706E023703}">
                      <ahyp:hlinkClr xmlns:ahyp="http://schemas.microsoft.com/office/drawing/2018/hyperlinkcolor" val="tx"/>
                    </a:ext>
                  </a:extLst>
                </a:hlinkClick>
              </a:rPr>
              <a:t>4:10</a:t>
            </a:r>
            <a:r>
              <a:rPr lang="en-US" sz="2800" b="1" dirty="0">
                <a:solidFill>
                  <a:schemeClr val="bg1"/>
                </a:solidFill>
                <a:highlight>
                  <a:srgbClr val="800000"/>
                </a:highlight>
                <a:ea typeface="+mj-lt"/>
                <a:cs typeface="+mj-lt"/>
              </a:rPr>
              <a:t>). Redemption is eternally secured. We are reconciled in Christ's "fleshly body through death" that we might be presented before God "holy and blameless and beyond reproach." </a:t>
            </a:r>
            <a:endParaRPr lang="en-US" sz="2800">
              <a:solidFill>
                <a:schemeClr val="bg1"/>
              </a:solidFill>
              <a:highlight>
                <a:srgbClr val="800000"/>
              </a:highlight>
              <a:cs typeface="Calibri Light"/>
            </a:endParaRPr>
          </a:p>
        </p:txBody>
      </p:sp>
      <p:sp>
        <p:nvSpPr>
          <p:cNvPr id="3" name="Subtitle 2"/>
          <p:cNvSpPr>
            <a:spLocks noGrp="1"/>
          </p:cNvSpPr>
          <p:nvPr>
            <p:ph type="subTitle" idx="1"/>
          </p:nvPr>
        </p:nvSpPr>
        <p:spPr>
          <a:xfrm>
            <a:off x="643467" y="5277684"/>
            <a:ext cx="4620584" cy="775494"/>
          </a:xfrm>
        </p:spPr>
        <p:txBody>
          <a:bodyPr vert="horz" lIns="91440" tIns="45720" rIns="91440" bIns="45720" rtlCol="0">
            <a:normAutofit/>
          </a:bodyPr>
          <a:lstStyle/>
          <a:p>
            <a:pPr algn="l"/>
            <a:endParaRPr lang="en-US">
              <a:solidFill>
                <a:srgbClr val="FFFFFF"/>
              </a:solidFill>
              <a:ea typeface="+mn-lt"/>
              <a:cs typeface="+mn-lt"/>
            </a:endParaRPr>
          </a:p>
          <a:p>
            <a:pPr algn="l"/>
            <a:endParaRPr lang="en-US">
              <a:solidFill>
                <a:srgbClr val="FFFFFF"/>
              </a:solidFill>
              <a:latin typeface="Arial Black"/>
              <a:cs typeface="Calibri"/>
            </a:endParaRPr>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16"/>
          <a:srcRect l="17394" r="17396"/>
          <a:stretch/>
        </p:blipFill>
        <p:spPr>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1900927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31">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3">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2">
            <a:alphaModFix amt="40000"/>
          </a:blip>
          <a:srcRect l="19486" r="25219"/>
          <a:stretch/>
        </p:blipFill>
        <p:spPr>
          <a:xfrm>
            <a:off x="-170" y="10"/>
            <a:ext cx="8450317" cy="6857990"/>
          </a:xfrm>
          <a:prstGeom prst="rect">
            <a:avLst/>
          </a:prstGeom>
        </p:spPr>
      </p:pic>
      <p:sp>
        <p:nvSpPr>
          <p:cNvPr id="2" name="Title 1"/>
          <p:cNvSpPr>
            <a:spLocks noGrp="1"/>
          </p:cNvSpPr>
          <p:nvPr>
            <p:ph type="ctrTitle"/>
          </p:nvPr>
        </p:nvSpPr>
        <p:spPr>
          <a:xfrm>
            <a:off x="680638" y="401858"/>
            <a:ext cx="4583414" cy="6072549"/>
          </a:xfrm>
        </p:spPr>
        <p:txBody>
          <a:bodyPr>
            <a:normAutofit/>
          </a:bodyPr>
          <a:lstStyle/>
          <a:p>
            <a:pPr algn="l"/>
            <a:r>
              <a:rPr lang="en-US" sz="2800" b="1" dirty="0">
                <a:solidFill>
                  <a:schemeClr val="bg1"/>
                </a:solidFill>
                <a:highlight>
                  <a:srgbClr val="800000"/>
                </a:highlight>
                <a:ea typeface="+mj-lt"/>
                <a:cs typeface="+mj-lt"/>
              </a:rPr>
              <a:t>TETELESTAI is in the </a:t>
            </a:r>
            <a:r>
              <a:rPr lang="en-US" sz="2800" b="1" dirty="0">
                <a:solidFill>
                  <a:schemeClr val="bg1"/>
                </a:solidFill>
                <a:highlight>
                  <a:srgbClr val="800000"/>
                </a:highlight>
                <a:ea typeface="+mj-lt"/>
                <a:cs typeface="+mj-lt"/>
                <a:hlinkClick r:id="rId3">
                  <a:extLst>
                    <a:ext uri="{A12FA001-AC4F-418D-AE19-62706E023703}">
                      <ahyp:hlinkClr xmlns:ahyp="http://schemas.microsoft.com/office/drawing/2018/hyperlinkcolor" val="tx"/>
                    </a:ext>
                  </a:extLst>
                </a:hlinkClick>
              </a:rPr>
              <a:t>perfect tense</a:t>
            </a:r>
            <a:r>
              <a:rPr lang="en-US" sz="2800" b="1" dirty="0">
                <a:solidFill>
                  <a:schemeClr val="bg1"/>
                </a:solidFill>
                <a:highlight>
                  <a:srgbClr val="800000"/>
                </a:highlight>
                <a:ea typeface="+mj-lt"/>
                <a:cs typeface="+mj-lt"/>
              </a:rPr>
              <a:t> which describes a PAST completed act with PRESENT effect, emphasizing that the past completed event of Christ's death on the Cross has ongoing, even permanent effects. Jesus’ sacrifice may have occurred in time and space, but its results will last for eternity! In other words, when Jesus declared “IT IS FINISHED”</a:t>
            </a:r>
            <a:endParaRPr lang="en-US" sz="2800" b="1" dirty="0">
              <a:solidFill>
                <a:schemeClr val="bg1"/>
              </a:solidFill>
              <a:highlight>
                <a:srgbClr val="800000"/>
              </a:highlight>
              <a:cs typeface="Calibri Light"/>
            </a:endParaRPr>
          </a:p>
        </p:txBody>
      </p:sp>
      <p:sp>
        <p:nvSpPr>
          <p:cNvPr id="3" name="Subtitle 2"/>
          <p:cNvSpPr>
            <a:spLocks noGrp="1"/>
          </p:cNvSpPr>
          <p:nvPr>
            <p:ph type="subTitle" idx="1"/>
          </p:nvPr>
        </p:nvSpPr>
        <p:spPr>
          <a:xfrm>
            <a:off x="643467" y="5277684"/>
            <a:ext cx="4620584" cy="775494"/>
          </a:xfrm>
        </p:spPr>
        <p:txBody>
          <a:bodyPr vert="horz" lIns="91440" tIns="45720" rIns="91440" bIns="45720" rtlCol="0">
            <a:normAutofit/>
          </a:bodyPr>
          <a:lstStyle/>
          <a:p>
            <a:pPr algn="l"/>
            <a:endParaRPr lang="en-US">
              <a:solidFill>
                <a:srgbClr val="FFFFFF"/>
              </a:solidFill>
              <a:ea typeface="+mn-lt"/>
              <a:cs typeface="+mn-lt"/>
            </a:endParaRPr>
          </a:p>
          <a:p>
            <a:pPr algn="l"/>
            <a:endParaRPr lang="en-US">
              <a:solidFill>
                <a:srgbClr val="FFFFFF"/>
              </a:solidFill>
              <a:latin typeface="Arial Black"/>
              <a:cs typeface="Calibri"/>
            </a:endParaRPr>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4"/>
          <a:srcRect l="17394" r="17396"/>
          <a:stretch/>
        </p:blipFill>
        <p:spPr>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544292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31">
            <a:extLst>
              <a:ext uri="{FF2B5EF4-FFF2-40B4-BE49-F238E27FC236}">
                <a16:creationId xmlns:a16="http://schemas.microsoft.com/office/drawing/2014/main" id="{A8CCCB6D-5162-4AAE-A5E3-3AC55410D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33">
            <a:extLst>
              <a:ext uri="{FF2B5EF4-FFF2-40B4-BE49-F238E27FC236}">
                <a16:creationId xmlns:a16="http://schemas.microsoft.com/office/drawing/2014/main" id="{0BCD8C04-CC7B-40EF-82EB-E9821F79B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0" y="2458"/>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2">
            <a:alphaModFix amt="40000"/>
          </a:blip>
          <a:srcRect l="19486" r="25219"/>
          <a:stretch/>
        </p:blipFill>
        <p:spPr>
          <a:xfrm>
            <a:off x="-170" y="10"/>
            <a:ext cx="8450317" cy="6857990"/>
          </a:xfrm>
          <a:prstGeom prst="rect">
            <a:avLst/>
          </a:prstGeom>
        </p:spPr>
      </p:pic>
      <p:sp>
        <p:nvSpPr>
          <p:cNvPr id="2" name="Title 1"/>
          <p:cNvSpPr>
            <a:spLocks noGrp="1"/>
          </p:cNvSpPr>
          <p:nvPr>
            <p:ph type="ctrTitle"/>
          </p:nvPr>
        </p:nvSpPr>
        <p:spPr>
          <a:xfrm>
            <a:off x="680638" y="401858"/>
            <a:ext cx="4583414" cy="6072549"/>
          </a:xfrm>
        </p:spPr>
        <p:txBody>
          <a:bodyPr>
            <a:normAutofit/>
          </a:bodyPr>
          <a:lstStyle/>
          <a:p>
            <a:pPr algn="l"/>
            <a:r>
              <a:rPr lang="en-US" sz="2800" b="1" dirty="0">
                <a:solidFill>
                  <a:schemeClr val="bg1"/>
                </a:solidFill>
                <a:highlight>
                  <a:srgbClr val="800000"/>
                </a:highlight>
                <a:ea typeface="+mj-lt"/>
                <a:cs typeface="+mj-lt"/>
              </a:rPr>
              <a:t>TETELESTAI is in the </a:t>
            </a:r>
            <a:r>
              <a:rPr lang="en-US" sz="2800" b="1" dirty="0">
                <a:solidFill>
                  <a:schemeClr val="bg1"/>
                </a:solidFill>
                <a:highlight>
                  <a:srgbClr val="800000"/>
                </a:highlight>
                <a:ea typeface="+mj-lt"/>
                <a:cs typeface="+mj-lt"/>
                <a:hlinkClick r:id="rId3">
                  <a:extLst>
                    <a:ext uri="{A12FA001-AC4F-418D-AE19-62706E023703}">
                      <ahyp:hlinkClr xmlns:ahyp="http://schemas.microsoft.com/office/drawing/2018/hyperlinkcolor" val="tx"/>
                    </a:ext>
                  </a:extLst>
                </a:hlinkClick>
              </a:rPr>
              <a:t>perfect tense</a:t>
            </a:r>
            <a:r>
              <a:rPr lang="en-US" sz="2800" b="1" dirty="0">
                <a:solidFill>
                  <a:schemeClr val="bg1"/>
                </a:solidFill>
                <a:highlight>
                  <a:srgbClr val="800000"/>
                </a:highlight>
                <a:ea typeface="+mj-lt"/>
                <a:cs typeface="+mj-lt"/>
              </a:rPr>
              <a:t> which describes a PAST completed act with PRESENT effect, emphasizing that the past completed event of Christ's death on the Cross has ongoing, even permanent effects. Jesus’ sacrifice may have occurred in time and space, but its results will last for eternity! In other words, when Jesus declared “IT IS FINISHED”</a:t>
            </a:r>
            <a:endParaRPr lang="en-US" sz="2800" b="1" dirty="0">
              <a:solidFill>
                <a:schemeClr val="bg1"/>
              </a:solidFill>
              <a:highlight>
                <a:srgbClr val="800000"/>
              </a:highlight>
              <a:cs typeface="Calibri Light"/>
            </a:endParaRPr>
          </a:p>
        </p:txBody>
      </p:sp>
      <p:sp>
        <p:nvSpPr>
          <p:cNvPr id="3" name="Subtitle 2"/>
          <p:cNvSpPr>
            <a:spLocks noGrp="1"/>
          </p:cNvSpPr>
          <p:nvPr>
            <p:ph type="subTitle" idx="1"/>
          </p:nvPr>
        </p:nvSpPr>
        <p:spPr>
          <a:xfrm>
            <a:off x="643467" y="5277684"/>
            <a:ext cx="4620584" cy="775494"/>
          </a:xfrm>
        </p:spPr>
        <p:txBody>
          <a:bodyPr vert="horz" lIns="91440" tIns="45720" rIns="91440" bIns="45720" rtlCol="0">
            <a:normAutofit/>
          </a:bodyPr>
          <a:lstStyle/>
          <a:p>
            <a:pPr algn="l"/>
            <a:endParaRPr lang="en-US">
              <a:solidFill>
                <a:srgbClr val="FFFFFF"/>
              </a:solidFill>
              <a:ea typeface="+mn-lt"/>
              <a:cs typeface="+mn-lt"/>
            </a:endParaRPr>
          </a:p>
          <a:p>
            <a:pPr algn="l"/>
            <a:endParaRPr lang="en-US">
              <a:solidFill>
                <a:srgbClr val="FFFFFF"/>
              </a:solidFill>
              <a:latin typeface="Arial Black"/>
              <a:cs typeface="Calibri"/>
            </a:endParaRPr>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4"/>
          <a:srcRect l="17394" r="17396"/>
          <a:stretch/>
        </p:blipFill>
        <p:spPr>
          <a:xfrm>
            <a:off x="6225997" y="-2458"/>
            <a:ext cx="5962785" cy="685800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238255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5">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4" descr="Graphical user interface, website&#10;&#10;Description automatically generated">
            <a:extLst>
              <a:ext uri="{FF2B5EF4-FFF2-40B4-BE49-F238E27FC236}">
                <a16:creationId xmlns:a16="http://schemas.microsoft.com/office/drawing/2014/main" id="{F7F68B96-E5D6-4C7E-AB4A-118A1C7CDEA2}"/>
              </a:ext>
            </a:extLst>
          </p:cNvPr>
          <p:cNvPicPr>
            <a:picLocks noChangeAspect="1"/>
          </p:cNvPicPr>
          <p:nvPr/>
        </p:nvPicPr>
        <p:blipFill rotWithShape="1">
          <a:blip r:embed="rId2">
            <a:alphaModFix/>
          </a:blip>
          <a:srcRect t="23105" r="-1" b="12681"/>
          <a:stretch/>
        </p:blipFill>
        <p:spPr>
          <a:xfrm>
            <a:off x="4547937" y="-5"/>
            <a:ext cx="7644062" cy="3681406"/>
          </a:xfrm>
          <a:prstGeom prst="rect">
            <a:avLst/>
          </a:prstGeom>
        </p:spPr>
      </p:pic>
      <p:pic>
        <p:nvPicPr>
          <p:cNvPr id="6" name="Picture 8" descr="Text&#10;&#10;Description automatically generated">
            <a:extLst>
              <a:ext uri="{FF2B5EF4-FFF2-40B4-BE49-F238E27FC236}">
                <a16:creationId xmlns:a16="http://schemas.microsoft.com/office/drawing/2014/main" id="{89932A9F-009E-40D5-A6A2-24511B3655E5}"/>
              </a:ext>
            </a:extLst>
          </p:cNvPr>
          <p:cNvPicPr>
            <a:picLocks noChangeAspect="1"/>
          </p:cNvPicPr>
          <p:nvPr/>
        </p:nvPicPr>
        <p:blipFill rotWithShape="1">
          <a:blip r:embed="rId3"/>
          <a:srcRect t="3773" r="-1" b="3622"/>
          <a:stretch/>
        </p:blipFill>
        <p:spPr>
          <a:xfrm>
            <a:off x="4547938" y="3681409"/>
            <a:ext cx="7644062" cy="3176595"/>
          </a:xfrm>
          <a:prstGeom prst="rect">
            <a:avLst/>
          </a:prstGeom>
        </p:spPr>
      </p:pic>
      <p:sp>
        <p:nvSpPr>
          <p:cNvPr id="38" name="Rectangle 37">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31957" y="278878"/>
            <a:ext cx="6734057" cy="3223941"/>
          </a:xfrm>
        </p:spPr>
        <p:txBody>
          <a:bodyPr vert="horz" lIns="91440" tIns="45720" rIns="91440" bIns="45720" rtlCol="0" anchor="b">
            <a:noAutofit/>
          </a:bodyPr>
          <a:lstStyle/>
          <a:p>
            <a:pPr algn="l"/>
            <a:r>
              <a:rPr lang="en-US" sz="4400" b="1" dirty="0">
                <a:solidFill>
                  <a:schemeClr val="bg1"/>
                </a:solidFill>
                <a:latin typeface="Calibri Light"/>
                <a:cs typeface="Calibri Light"/>
              </a:rPr>
              <a:t>MANKIND IS REDEEMED</a:t>
            </a:r>
            <a:br>
              <a:rPr lang="en-US" sz="4400" b="1" dirty="0">
                <a:latin typeface="Calibri Light"/>
                <a:cs typeface="Calibri Light"/>
              </a:rPr>
            </a:br>
            <a:r>
              <a:rPr lang="en-US" sz="4400" b="1" dirty="0">
                <a:solidFill>
                  <a:schemeClr val="bg1"/>
                </a:solidFill>
                <a:latin typeface="Calibri Light"/>
                <a:cs typeface="Calibri Light"/>
              </a:rPr>
              <a:t>CREATION IS RESTORED</a:t>
            </a:r>
            <a:br>
              <a:rPr lang="en-US" sz="4400" b="1" dirty="0">
                <a:latin typeface="Calibri Light"/>
                <a:cs typeface="Calibri Light"/>
              </a:rPr>
            </a:br>
            <a:r>
              <a:rPr lang="en-US" sz="4400" b="1" dirty="0">
                <a:solidFill>
                  <a:schemeClr val="bg1"/>
                </a:solidFill>
                <a:latin typeface="Calibri Light"/>
                <a:cs typeface="Calibri Light"/>
              </a:rPr>
              <a:t>GOD'S INTENT IS FULFILLED! </a:t>
            </a:r>
          </a:p>
        </p:txBody>
      </p:sp>
      <p:sp>
        <p:nvSpPr>
          <p:cNvPr id="3" name="Subtitle 2"/>
          <p:cNvSpPr>
            <a:spLocks noGrp="1"/>
          </p:cNvSpPr>
          <p:nvPr>
            <p:ph type="subTitle" idx="1"/>
          </p:nvPr>
        </p:nvSpPr>
        <p:spPr>
          <a:xfrm>
            <a:off x="838200" y="3902075"/>
            <a:ext cx="5395912" cy="1655762"/>
          </a:xfrm>
        </p:spPr>
        <p:txBody>
          <a:bodyPr vert="horz" lIns="91440" tIns="45720" rIns="91440" bIns="45720" rtlCol="0">
            <a:normAutofit/>
          </a:bodyPr>
          <a:lstStyle/>
          <a:p>
            <a:pPr algn="l"/>
            <a:endParaRPr lang="en-US" sz="2000">
              <a:solidFill>
                <a:schemeClr val="bg1"/>
              </a:solidFill>
              <a:ea typeface="+mn-lt"/>
              <a:cs typeface="+mn-lt"/>
            </a:endParaRPr>
          </a:p>
          <a:p>
            <a:pPr algn="l"/>
            <a:endParaRPr lang="en-US" sz="2000">
              <a:solidFill>
                <a:schemeClr val="bg1"/>
              </a:solidFill>
              <a:latin typeface="Arial Black"/>
              <a:cs typeface="Calibri"/>
            </a:endParaRPr>
          </a:p>
        </p:txBody>
      </p:sp>
      <p:cxnSp>
        <p:nvCxnSpPr>
          <p:cNvPr id="40" name="Straight Connector 39">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86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1500"/>
                                  </p:stCondLst>
                                  <p:endCondLst>
                                    <p:cond evt="begin" delay="0">
                                      <p:tn val="5"/>
                                    </p:cond>
                                  </p:end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 A goal achieved, a consummation, a result attained and means to bring something to a successful end to or to its intended or destined goal. It does not mean just to complete a task but to carry it out fully, to bring it to the finish or to perfection.</vt:lpstr>
      <vt:lpstr>It follows that Jesus’ cry of TETELESTAI is a word of finality. The idea is “It is finished, it stands finished, and it always will be finished!” His work of redemption is complete and nothing needs to be or can be added to it. </vt:lpstr>
      <vt:lpstr>It is accomplished for all time. It is the New Beginning for everything. It announces a new heaven and a new earth. The Kingdom has Come!</vt:lpstr>
      <vt:lpstr>. Sin is atoned for (Heb 9:12-note, Heb 10:12-note), Satan is defeated and rendered powerless (Heb 2:14-15-note, 1Jn 3:8), every requirement of the Law has been satisfied and God’s holy wrath against sin has been satisfied (or propitiated) (Ro 3:25-note, Heb 2:17-note, 1Jn 2:2, 4:10). Redemption is eternally secured. We are reconciled in Christ's "fleshly body through death" that we might be presented before God "holy and blameless and beyond reproach." </vt:lpstr>
      <vt:lpstr>. Sin is atoned for (Heb 9:12-note, Heb 10:12-note), Satan is defeated and rendered powerless (Heb 2:14-15-note, 1Jn 3:8), every requirement of the Law has been satisfied and God’s holy wrath against sin has been satisfied (or propitiated) (Ro 3:25-note, Heb 2:17-note, 1Jn 2:2, 4:10). Redemption is eternally secured. We are reconciled in Christ's "fleshly body through death" that we might be presented before God "holy and blameless and beyond reproach." </vt:lpstr>
      <vt:lpstr>TETELESTAI is in the perfect tense which describes a PAST completed act with PRESENT effect, emphasizing that the past completed event of Christ's death on the Cross has ongoing, even permanent effects. Jesus’ sacrifice may have occurred in time and space, but its results will last for eternity! In other words, when Jesus declared “IT IS FINISHED”</vt:lpstr>
      <vt:lpstr>TETELESTAI is in the perfect tense which describes a PAST completed act with PRESENT effect, emphasizing that the past completed event of Christ's death on the Cross has ongoing, even permanent effects. Jesus’ sacrifice may have occurred in time and space, but its results will last for eternity! In other words, when Jesus declared “IT IS FINISHED”</vt:lpstr>
      <vt:lpstr>MANKIND IS REDEEMED CREATION IS RESTORED GOD'S INTENT IS FULFILLED! </vt:lpstr>
      <vt:lpstr>JESUS CHRIST</vt:lpstr>
      <vt:lpstr>SERVANTS</vt:lpstr>
      <vt:lpstr>PRIEST</vt:lpstr>
      <vt:lpstr>PRISONERS</vt:lpstr>
      <vt:lpstr>MERCHANTS</vt:lpstr>
      <vt:lpstr>ARTIST</vt:lpstr>
      <vt:lpstr>MATHEMATICIANS</vt:lpstr>
      <vt:lpstr>CONQUERING WARRIORS</vt:lpstr>
      <vt:lpstr> When Jesus died on that Cross:   He bore our griefs. He carried our sorrows. He was wounded for our transgressions. He was bruised for our iniquities. He was chastised for our peace. He was scourged for our healing. </vt:lpstr>
      <vt:lpstr>This was Jesus’ exclamation that He had finished the work the Father had sent Him to do. </vt:lpstr>
      <vt:lpstr>In classical Greek times, the word tetelestai depicted a turning point when one period ended and another new period began. </vt:lpstr>
      <vt:lpstr>His spiritual seed shall serve him. Future generations will hear from us about the wonders of the Victorious Lord. His generation yet to be born will glorify him. And they will all declare, “It is finished!”   Psalm 22:30-31</vt:lpstr>
      <vt:lpstr>TAKE JESUS'S WORDS APPLY THEM TO EVERY AREA OF YOUR LIFE!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481</cp:revision>
  <dcterms:created xsi:type="dcterms:W3CDTF">2021-06-13T12:21:08Z</dcterms:created>
  <dcterms:modified xsi:type="dcterms:W3CDTF">2021-06-13T14:39:01Z</dcterms:modified>
</cp:coreProperties>
</file>