
<file path=[Content_Types].xml><?xml version="1.0" encoding="utf-8"?>
<Types xmlns="http://schemas.openxmlformats.org/package/2006/content-types">
  <Default Extension="jpeg" ContentType="image/jpeg"/>
  <Default Extension="mp4" ContentType="vide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5" r:id="rId6"/>
    <p:sldId id="260" r:id="rId7"/>
    <p:sldId id="262" r:id="rId8"/>
    <p:sldId id="266" r:id="rId9"/>
    <p:sldId id="267" r:id="rId10"/>
    <p:sldId id="268" r:id="rId11"/>
    <p:sldId id="276" r:id="rId12"/>
    <p:sldId id="269" r:id="rId13"/>
    <p:sldId id="270" r:id="rId14"/>
    <p:sldId id="271" r:id="rId15"/>
    <p:sldId id="275" r:id="rId16"/>
    <p:sldId id="273" r:id="rId17"/>
    <p:sldId id="274" r:id="rId18"/>
    <p:sldId id="277" r:id="rId19"/>
    <p:sldId id="278" r:id="rId20"/>
    <p:sldId id="279" r:id="rId21"/>
    <p:sldId id="280"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43FD9C-5E0B-4E33-99C5-E9FA78410FDE}" v="560" dt="2021-01-27T23:42:55.8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114" d="100"/>
          <a:sy n="114" d="100"/>
        </p:scale>
        <p:origin x="18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1/27/2021</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783207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1/27/2021</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52123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1/27/2021</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069343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1/27/2021</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11278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1/27/2021</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81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1/27/2021</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713316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1/27/2021</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7661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1/27/2021</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6319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1/27/2021</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418389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1/27/2021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19833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1/27/2021</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71810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1/27/2021</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771721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1/27/2021</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396851412"/>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3" r:id="rId11"/>
    <p:sldLayoutId id="2147483674"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4416721"/>
            <a:ext cx="10063974" cy="1152663"/>
          </a:xfrm>
        </p:spPr>
        <p:txBody>
          <a:bodyPr>
            <a:normAutofit/>
          </a:bodyPr>
          <a:lstStyle/>
          <a:p>
            <a:pPr algn="ctr"/>
            <a:r>
              <a:rPr lang="en-US" dirty="0">
                <a:solidFill>
                  <a:schemeClr val="bg1"/>
                </a:solidFill>
              </a:rPr>
              <a:t>THE POWER OF DECREES</a:t>
            </a:r>
          </a:p>
        </p:txBody>
      </p:sp>
      <p:sp>
        <p:nvSpPr>
          <p:cNvPr id="3" name="Subtitle 2"/>
          <p:cNvSpPr>
            <a:spLocks noGrp="1"/>
          </p:cNvSpPr>
          <p:nvPr>
            <p:ph type="subTitle" idx="1"/>
          </p:nvPr>
        </p:nvSpPr>
        <p:spPr>
          <a:xfrm>
            <a:off x="1524000" y="5636465"/>
            <a:ext cx="9144000" cy="646785"/>
          </a:xfrm>
        </p:spPr>
        <p:txBody>
          <a:bodyPr vert="horz" lIns="91440" tIns="45720" rIns="91440" bIns="45720" rtlCol="0" anchor="t">
            <a:normAutofit/>
          </a:bodyPr>
          <a:lstStyle/>
          <a:p>
            <a:pPr algn="ctr"/>
            <a:r>
              <a:rPr lang="en-US" sz="3200" dirty="0">
                <a:solidFill>
                  <a:schemeClr val="bg1"/>
                </a:solidFill>
                <a:latin typeface="Arial Black"/>
              </a:rPr>
              <a:t>JOB 22: 21-30</a:t>
            </a:r>
          </a:p>
        </p:txBody>
      </p:sp>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0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913380"/>
            <a:ext cx="10063974" cy="5362247"/>
          </a:xfrm>
          <a:solidFill>
            <a:srgbClr val="00B0F0"/>
          </a:solidFill>
          <a:ln>
            <a:solidFill>
              <a:schemeClr val="tx1"/>
            </a:solidFill>
          </a:ln>
        </p:spPr>
        <p:txBody>
          <a:bodyPr>
            <a:normAutofit/>
          </a:bodyPr>
          <a:lstStyle/>
          <a:p>
            <a:pPr algn="ctr"/>
            <a:r>
              <a:rPr lang="en-US" i="0" dirty="0">
                <a:ea typeface="+mj-lt"/>
                <a:cs typeface="+mj-lt"/>
              </a:rPr>
              <a:t>Decrees begin with a statement of purpose, truth or vision, but they are much more than just an announcement.</a:t>
            </a:r>
            <a:br>
              <a:rPr lang="en-US" dirty="0"/>
            </a:br>
            <a:endParaRPr lang="en-US"/>
          </a:p>
          <a:p>
            <a:pPr algn="ctr"/>
            <a:endParaRPr lang="en-US" i="0" dirty="0">
              <a:solidFill>
                <a:srgbClr val="000000"/>
              </a:solidFill>
            </a:endParaRPr>
          </a:p>
        </p:txBody>
      </p:sp>
      <p:sp>
        <p:nvSpPr>
          <p:cNvPr id="3" name="Subtitle 2"/>
          <p:cNvSpPr>
            <a:spLocks noGrp="1"/>
          </p:cNvSpPr>
          <p:nvPr>
            <p:ph type="subTitle" idx="1"/>
          </p:nvPr>
        </p:nvSpPr>
        <p:spPr>
          <a:xfrm>
            <a:off x="1524000" y="5636465"/>
            <a:ext cx="9144000" cy="646785"/>
          </a:xfrm>
        </p:spPr>
        <p:txBody>
          <a:bodyPr>
            <a:normAutofit/>
          </a:bodyPr>
          <a:lstStyle/>
          <a:p>
            <a:pPr algn="ctr"/>
            <a:endParaRPr lang="en-US">
              <a:solidFill>
                <a:schemeClr val="bg1"/>
              </a:solidFill>
            </a:endParaRPr>
          </a:p>
        </p:txBody>
      </p:sp>
    </p:spTree>
    <p:extLst>
      <p:ext uri="{BB962C8B-B14F-4D97-AF65-F5344CB8AC3E}">
        <p14:creationId xmlns:p14="http://schemas.microsoft.com/office/powerpoint/2010/main" val="677657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913380"/>
            <a:ext cx="10063974" cy="5362247"/>
          </a:xfrm>
          <a:solidFill>
            <a:srgbClr val="00B0F0"/>
          </a:solidFill>
          <a:ln>
            <a:solidFill>
              <a:schemeClr val="tx1"/>
            </a:solidFill>
          </a:ln>
        </p:spPr>
        <p:txBody>
          <a:bodyPr>
            <a:normAutofit/>
          </a:bodyPr>
          <a:lstStyle/>
          <a:p>
            <a:pPr algn="ctr"/>
            <a:r>
              <a:rPr lang="en-US" b="1" i="0" dirty="0">
                <a:latin typeface="Arial Black"/>
              </a:rPr>
              <a:t>Four Things the Power of Decrees will Accomplish in Your Life</a:t>
            </a:r>
            <a:endParaRPr lang="en-US" b="1">
              <a:latin typeface="Arial Black"/>
            </a:endParaRPr>
          </a:p>
          <a:p>
            <a:pPr algn="ctr"/>
            <a:br>
              <a:rPr lang="en-US" dirty="0"/>
            </a:br>
            <a:endParaRPr lang="en-US"/>
          </a:p>
          <a:p>
            <a:pPr algn="ctr"/>
            <a:endParaRPr lang="en-US" i="0" dirty="0">
              <a:solidFill>
                <a:srgbClr val="000000"/>
              </a:solidFill>
            </a:endParaRPr>
          </a:p>
        </p:txBody>
      </p:sp>
      <p:sp>
        <p:nvSpPr>
          <p:cNvPr id="3" name="Subtitle 2"/>
          <p:cNvSpPr>
            <a:spLocks noGrp="1"/>
          </p:cNvSpPr>
          <p:nvPr>
            <p:ph type="subTitle" idx="1"/>
          </p:nvPr>
        </p:nvSpPr>
        <p:spPr>
          <a:xfrm>
            <a:off x="1524000" y="5636465"/>
            <a:ext cx="9144000" cy="646785"/>
          </a:xfrm>
        </p:spPr>
        <p:txBody>
          <a:bodyPr>
            <a:normAutofit/>
          </a:bodyPr>
          <a:lstStyle/>
          <a:p>
            <a:pPr algn="ctr"/>
            <a:endParaRPr lang="en-US">
              <a:solidFill>
                <a:schemeClr val="bg1"/>
              </a:solidFill>
            </a:endParaRPr>
          </a:p>
        </p:txBody>
      </p:sp>
    </p:spTree>
    <p:extLst>
      <p:ext uri="{BB962C8B-B14F-4D97-AF65-F5344CB8AC3E}">
        <p14:creationId xmlns:p14="http://schemas.microsoft.com/office/powerpoint/2010/main" val="122729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90767"/>
            <a:ext cx="10063974" cy="6964178"/>
          </a:xfrm>
          <a:solidFill>
            <a:srgbClr val="00B0F0"/>
          </a:solidFill>
          <a:ln>
            <a:solidFill>
              <a:schemeClr val="tx1"/>
            </a:solidFill>
          </a:ln>
        </p:spPr>
        <p:txBody>
          <a:bodyPr>
            <a:normAutofit/>
          </a:bodyPr>
          <a:lstStyle/>
          <a:p>
            <a:pPr algn="ctr"/>
            <a:r>
              <a:rPr lang="en-US" i="0" dirty="0">
                <a:ea typeface="+mj-lt"/>
                <a:cs typeface="+mj-lt"/>
              </a:rPr>
              <a:t>THE FIRST THING A DECREE DOES IS IMPLEMENT A JUDGMENT IN</a:t>
            </a:r>
            <a:br>
              <a:rPr lang="en-US" i="0" dirty="0">
                <a:ea typeface="+mj-lt"/>
                <a:cs typeface="+mj-lt"/>
              </a:rPr>
            </a:br>
            <a:r>
              <a:rPr lang="en-US" i="0" dirty="0">
                <a:ea typeface="+mj-lt"/>
                <a:cs typeface="+mj-lt"/>
              </a:rPr>
              <a:t>OUR FAVOR WITH THE AUTHORITY OF A COURT ORDER.</a:t>
            </a:r>
            <a:br>
              <a:rPr lang="en-US" dirty="0"/>
            </a:br>
            <a:endParaRPr lang="en-US"/>
          </a:p>
          <a:p>
            <a:pPr algn="ctr"/>
            <a:endParaRPr lang="en-US" i="0" dirty="0">
              <a:solidFill>
                <a:srgbClr val="000000"/>
              </a:solidFill>
            </a:endParaRPr>
          </a:p>
        </p:txBody>
      </p:sp>
      <p:sp>
        <p:nvSpPr>
          <p:cNvPr id="3" name="Subtitle 2"/>
          <p:cNvSpPr>
            <a:spLocks noGrp="1"/>
          </p:cNvSpPr>
          <p:nvPr>
            <p:ph type="subTitle" idx="1"/>
          </p:nvPr>
        </p:nvSpPr>
        <p:spPr>
          <a:xfrm>
            <a:off x="1524000" y="5636465"/>
            <a:ext cx="9144000" cy="646785"/>
          </a:xfrm>
        </p:spPr>
        <p:txBody>
          <a:bodyPr>
            <a:normAutofit/>
          </a:bodyPr>
          <a:lstStyle/>
          <a:p>
            <a:pPr algn="ctr"/>
            <a:endParaRPr lang="en-US">
              <a:solidFill>
                <a:schemeClr val="bg1"/>
              </a:solidFill>
            </a:endParaRPr>
          </a:p>
        </p:txBody>
      </p:sp>
    </p:spTree>
    <p:extLst>
      <p:ext uri="{BB962C8B-B14F-4D97-AF65-F5344CB8AC3E}">
        <p14:creationId xmlns:p14="http://schemas.microsoft.com/office/powerpoint/2010/main" val="294191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913380"/>
            <a:ext cx="10063974" cy="5362247"/>
          </a:xfrm>
          <a:solidFill>
            <a:srgbClr val="00B0F0"/>
          </a:solidFill>
          <a:ln>
            <a:solidFill>
              <a:schemeClr val="tx1"/>
            </a:solidFill>
          </a:ln>
        </p:spPr>
        <p:txBody>
          <a:bodyPr>
            <a:normAutofit/>
          </a:bodyPr>
          <a:lstStyle/>
          <a:p>
            <a:pPr algn="ctr"/>
            <a:r>
              <a:rPr lang="en-US" i="0" dirty="0">
                <a:ea typeface="+mj-lt"/>
                <a:cs typeface="+mj-lt"/>
              </a:rPr>
              <a:t>THE SECOND THING A DECREE DOES IS IMPLEMENT THE WILL</a:t>
            </a:r>
            <a:br>
              <a:rPr lang="en-US" i="0" dirty="0">
                <a:ea typeface="+mj-lt"/>
                <a:cs typeface="+mj-lt"/>
              </a:rPr>
            </a:br>
            <a:r>
              <a:rPr lang="en-US" i="0" dirty="0">
                <a:ea typeface="+mj-lt"/>
                <a:cs typeface="+mj-lt"/>
              </a:rPr>
              <a:t>AND PURPOSES OF GOD</a:t>
            </a:r>
            <a:br>
              <a:rPr lang="en-US" dirty="0"/>
            </a:br>
            <a:endParaRPr lang="en-US"/>
          </a:p>
          <a:p>
            <a:pPr algn="ctr"/>
            <a:endParaRPr lang="en-US" i="0" dirty="0">
              <a:solidFill>
                <a:srgbClr val="000000"/>
              </a:solidFill>
            </a:endParaRPr>
          </a:p>
        </p:txBody>
      </p:sp>
      <p:sp>
        <p:nvSpPr>
          <p:cNvPr id="3" name="Subtitle 2"/>
          <p:cNvSpPr>
            <a:spLocks noGrp="1"/>
          </p:cNvSpPr>
          <p:nvPr>
            <p:ph type="subTitle" idx="1"/>
          </p:nvPr>
        </p:nvSpPr>
        <p:spPr>
          <a:xfrm>
            <a:off x="1524000" y="6207965"/>
            <a:ext cx="9144000" cy="75285"/>
          </a:xfrm>
        </p:spPr>
        <p:txBody>
          <a:bodyPr>
            <a:normAutofit fontScale="25000" lnSpcReduction="20000"/>
          </a:bodyPr>
          <a:lstStyle/>
          <a:p>
            <a:pPr algn="ctr"/>
            <a:endParaRPr lang="en-US">
              <a:solidFill>
                <a:schemeClr val="bg1"/>
              </a:solidFill>
            </a:endParaRPr>
          </a:p>
        </p:txBody>
      </p:sp>
    </p:spTree>
    <p:extLst>
      <p:ext uri="{BB962C8B-B14F-4D97-AF65-F5344CB8AC3E}">
        <p14:creationId xmlns:p14="http://schemas.microsoft.com/office/powerpoint/2010/main" val="2097870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913380"/>
            <a:ext cx="10063974" cy="5362247"/>
          </a:xfrm>
          <a:solidFill>
            <a:srgbClr val="00B0F0"/>
          </a:solidFill>
          <a:ln>
            <a:solidFill>
              <a:schemeClr val="tx1"/>
            </a:solidFill>
          </a:ln>
        </p:spPr>
        <p:txBody>
          <a:bodyPr>
            <a:normAutofit/>
          </a:bodyPr>
          <a:lstStyle/>
          <a:p>
            <a:pPr algn="ctr"/>
            <a:r>
              <a:rPr lang="en-US" i="0" dirty="0">
                <a:ea typeface="+mj-lt"/>
                <a:cs typeface="+mj-lt"/>
              </a:rPr>
              <a:t>THE THIRD THING A DECREE DOES IS TO DESTROY</a:t>
            </a:r>
            <a:br>
              <a:rPr lang="en-US" i="0" dirty="0">
                <a:ea typeface="+mj-lt"/>
                <a:cs typeface="+mj-lt"/>
              </a:rPr>
            </a:br>
            <a:r>
              <a:rPr lang="en-US" i="0" dirty="0">
                <a:ea typeface="+mj-lt"/>
                <a:cs typeface="+mj-lt"/>
              </a:rPr>
              <a:t>ANYTHING PURPOSED AGAINST US.</a:t>
            </a:r>
            <a:br>
              <a:rPr lang="en-US" dirty="0"/>
            </a:br>
            <a:endParaRPr lang="en-US"/>
          </a:p>
          <a:p>
            <a:pPr algn="ctr"/>
            <a:endParaRPr lang="en-US" i="0" dirty="0">
              <a:solidFill>
                <a:srgbClr val="000000"/>
              </a:solidFill>
            </a:endParaRPr>
          </a:p>
        </p:txBody>
      </p:sp>
      <p:sp>
        <p:nvSpPr>
          <p:cNvPr id="3" name="Subtitle 2"/>
          <p:cNvSpPr>
            <a:spLocks noGrp="1"/>
          </p:cNvSpPr>
          <p:nvPr>
            <p:ph type="subTitle" idx="1"/>
          </p:nvPr>
        </p:nvSpPr>
        <p:spPr>
          <a:xfrm>
            <a:off x="1524000" y="6233942"/>
            <a:ext cx="9144000" cy="49308"/>
          </a:xfrm>
        </p:spPr>
        <p:txBody>
          <a:bodyPr>
            <a:normAutofit fontScale="25000" lnSpcReduction="20000"/>
          </a:bodyPr>
          <a:lstStyle/>
          <a:p>
            <a:pPr algn="ctr"/>
            <a:endParaRPr lang="en-US">
              <a:solidFill>
                <a:schemeClr val="bg1"/>
              </a:solidFill>
            </a:endParaRPr>
          </a:p>
        </p:txBody>
      </p:sp>
    </p:spTree>
    <p:extLst>
      <p:ext uri="{BB962C8B-B14F-4D97-AF65-F5344CB8AC3E}">
        <p14:creationId xmlns:p14="http://schemas.microsoft.com/office/powerpoint/2010/main" val="2398895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913380"/>
            <a:ext cx="10063974" cy="5362247"/>
          </a:xfrm>
          <a:solidFill>
            <a:srgbClr val="00B0F0"/>
          </a:solidFill>
          <a:ln>
            <a:solidFill>
              <a:schemeClr val="tx1"/>
            </a:solidFill>
          </a:ln>
        </p:spPr>
        <p:txBody>
          <a:bodyPr>
            <a:normAutofit fontScale="90000"/>
          </a:bodyPr>
          <a:lstStyle/>
          <a:p>
            <a:pPr algn="ctr"/>
            <a:r>
              <a:rPr lang="en-US" i="0" dirty="0">
                <a:ea typeface="+mj-lt"/>
                <a:cs typeface="+mj-lt"/>
              </a:rPr>
              <a:t>THE FOURTH THING A DECREE DOES IS TO IMPOSE</a:t>
            </a:r>
            <a:br>
              <a:rPr lang="en-US" i="0" dirty="0">
                <a:ea typeface="+mj-lt"/>
                <a:cs typeface="+mj-lt"/>
              </a:rPr>
            </a:br>
            <a:r>
              <a:rPr lang="en-US" i="0" dirty="0">
                <a:ea typeface="+mj-lt"/>
                <a:cs typeface="+mj-lt"/>
              </a:rPr>
              <a:t>A HARSH JUDGMENT AGAINST THE ENEMY, WHICH</a:t>
            </a:r>
            <a:br>
              <a:rPr lang="en-US" i="0" dirty="0">
                <a:ea typeface="+mj-lt"/>
                <a:cs typeface="+mj-lt"/>
              </a:rPr>
            </a:br>
            <a:r>
              <a:rPr lang="en-US" i="0" dirty="0">
                <a:ea typeface="+mj-lt"/>
                <a:cs typeface="+mj-lt"/>
              </a:rPr>
              <a:t>JUDGMENT CANNOT BE OPPOSED.</a:t>
            </a:r>
            <a:br>
              <a:rPr lang="en-US" dirty="0"/>
            </a:br>
            <a:endParaRPr lang="en-US"/>
          </a:p>
          <a:p>
            <a:pPr algn="ctr"/>
            <a:endParaRPr lang="en-US" i="0" dirty="0">
              <a:solidFill>
                <a:srgbClr val="000000"/>
              </a:solidFill>
            </a:endParaRPr>
          </a:p>
        </p:txBody>
      </p:sp>
      <p:sp>
        <p:nvSpPr>
          <p:cNvPr id="3" name="Subtitle 2"/>
          <p:cNvSpPr>
            <a:spLocks noGrp="1"/>
          </p:cNvSpPr>
          <p:nvPr>
            <p:ph type="subTitle" idx="1"/>
          </p:nvPr>
        </p:nvSpPr>
        <p:spPr>
          <a:xfrm>
            <a:off x="1524000" y="6156010"/>
            <a:ext cx="9144000" cy="127240"/>
          </a:xfrm>
        </p:spPr>
        <p:txBody>
          <a:bodyPr>
            <a:normAutofit fontScale="25000" lnSpcReduction="20000"/>
          </a:bodyPr>
          <a:lstStyle/>
          <a:p>
            <a:pPr algn="ctr"/>
            <a:endParaRPr lang="en-US">
              <a:solidFill>
                <a:schemeClr val="bg1"/>
              </a:solidFill>
            </a:endParaRPr>
          </a:p>
        </p:txBody>
      </p:sp>
    </p:spTree>
    <p:extLst>
      <p:ext uri="{BB962C8B-B14F-4D97-AF65-F5344CB8AC3E}">
        <p14:creationId xmlns:p14="http://schemas.microsoft.com/office/powerpoint/2010/main" val="133148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913380"/>
            <a:ext cx="10063974" cy="5362247"/>
          </a:xfrm>
          <a:solidFill>
            <a:srgbClr val="00B0F0"/>
          </a:solidFill>
          <a:ln>
            <a:solidFill>
              <a:schemeClr val="tx1"/>
            </a:solidFill>
          </a:ln>
        </p:spPr>
        <p:txBody>
          <a:bodyPr>
            <a:normAutofit/>
          </a:bodyPr>
          <a:lstStyle/>
          <a:p>
            <a:pPr algn="ctr"/>
            <a:r>
              <a:rPr lang="en-US" i="0" dirty="0">
                <a:latin typeface="Arial Black"/>
              </a:rPr>
              <a:t>4 Reasons Why a Prophetic Decree is Powerful:</a:t>
            </a:r>
            <a:endParaRPr lang="en-US" dirty="0">
              <a:latin typeface="Arial Black"/>
            </a:endParaRPr>
          </a:p>
          <a:p>
            <a:pPr algn="ctr"/>
            <a:br>
              <a:rPr lang="en-US" dirty="0"/>
            </a:br>
            <a:endParaRPr lang="en-US"/>
          </a:p>
          <a:p>
            <a:pPr algn="ctr"/>
            <a:endParaRPr lang="en-US" i="0" dirty="0">
              <a:solidFill>
                <a:srgbClr val="000000"/>
              </a:solidFill>
            </a:endParaRPr>
          </a:p>
        </p:txBody>
      </p:sp>
      <p:sp>
        <p:nvSpPr>
          <p:cNvPr id="3" name="Subtitle 2"/>
          <p:cNvSpPr>
            <a:spLocks noGrp="1"/>
          </p:cNvSpPr>
          <p:nvPr>
            <p:ph type="subTitle" idx="1"/>
          </p:nvPr>
        </p:nvSpPr>
        <p:spPr>
          <a:xfrm>
            <a:off x="1524000" y="6233942"/>
            <a:ext cx="9144000" cy="49308"/>
          </a:xfrm>
        </p:spPr>
        <p:txBody>
          <a:bodyPr>
            <a:normAutofit fontScale="25000" lnSpcReduction="20000"/>
          </a:bodyPr>
          <a:lstStyle/>
          <a:p>
            <a:pPr algn="ctr"/>
            <a:endParaRPr lang="en-US">
              <a:solidFill>
                <a:schemeClr val="bg1"/>
              </a:solidFill>
            </a:endParaRPr>
          </a:p>
        </p:txBody>
      </p:sp>
    </p:spTree>
    <p:extLst>
      <p:ext uri="{BB962C8B-B14F-4D97-AF65-F5344CB8AC3E}">
        <p14:creationId xmlns:p14="http://schemas.microsoft.com/office/powerpoint/2010/main" val="279686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913380"/>
            <a:ext cx="10063974" cy="5362247"/>
          </a:xfrm>
          <a:solidFill>
            <a:srgbClr val="00B0F0"/>
          </a:solidFill>
          <a:ln>
            <a:solidFill>
              <a:schemeClr val="tx1"/>
            </a:solidFill>
          </a:ln>
        </p:spPr>
        <p:txBody>
          <a:bodyPr>
            <a:normAutofit/>
          </a:bodyPr>
          <a:lstStyle/>
          <a:p>
            <a:pPr algn="ctr"/>
            <a:r>
              <a:rPr lang="en-US" i="0" dirty="0"/>
              <a:t>A Prophetic Decree Unlocks Kingdom Resources</a:t>
            </a:r>
            <a:endParaRPr lang="en-US" dirty="0"/>
          </a:p>
          <a:p>
            <a:pPr algn="ctr"/>
            <a:br>
              <a:rPr lang="en-US" dirty="0"/>
            </a:br>
            <a:endParaRPr lang="en-US"/>
          </a:p>
          <a:p>
            <a:pPr algn="ctr"/>
            <a:endParaRPr lang="en-US" i="0" dirty="0">
              <a:solidFill>
                <a:srgbClr val="000000"/>
              </a:solidFill>
            </a:endParaRPr>
          </a:p>
        </p:txBody>
      </p:sp>
      <p:sp>
        <p:nvSpPr>
          <p:cNvPr id="3" name="Subtitle 2"/>
          <p:cNvSpPr>
            <a:spLocks noGrp="1"/>
          </p:cNvSpPr>
          <p:nvPr>
            <p:ph type="subTitle" idx="1"/>
          </p:nvPr>
        </p:nvSpPr>
        <p:spPr>
          <a:xfrm>
            <a:off x="1524000" y="5636465"/>
            <a:ext cx="9144000" cy="646785"/>
          </a:xfrm>
        </p:spPr>
        <p:txBody>
          <a:bodyPr>
            <a:normAutofit/>
          </a:bodyPr>
          <a:lstStyle/>
          <a:p>
            <a:pPr algn="ctr"/>
            <a:endParaRPr lang="en-US">
              <a:solidFill>
                <a:schemeClr val="bg1"/>
              </a:solidFill>
            </a:endParaRPr>
          </a:p>
        </p:txBody>
      </p:sp>
    </p:spTree>
    <p:extLst>
      <p:ext uri="{BB962C8B-B14F-4D97-AF65-F5344CB8AC3E}">
        <p14:creationId xmlns:p14="http://schemas.microsoft.com/office/powerpoint/2010/main" val="168588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99426"/>
            <a:ext cx="10107269" cy="6687087"/>
          </a:xfrm>
          <a:solidFill>
            <a:srgbClr val="00B0F0"/>
          </a:solidFill>
          <a:ln>
            <a:solidFill>
              <a:schemeClr val="tx1"/>
            </a:solidFill>
          </a:ln>
        </p:spPr>
        <p:txBody>
          <a:bodyPr>
            <a:normAutofit/>
          </a:bodyPr>
          <a:lstStyle/>
          <a:p>
            <a:pPr algn="ctr"/>
            <a:r>
              <a:rPr lang="en-US" i="0" dirty="0">
                <a:ea typeface="+mj-lt"/>
                <a:cs typeface="+mj-lt"/>
              </a:rPr>
              <a:t>A decree is a royal command. The Aramaic and Hebrew words translated ‘decree’ in these passages could also be translated </a:t>
            </a:r>
            <a:r>
              <a:rPr lang="en-US" dirty="0">
                <a:ea typeface="+mj-lt"/>
                <a:cs typeface="+mj-lt"/>
              </a:rPr>
              <a:t>law, regulation, (royal) edict, judgment, commandment or commission.</a:t>
            </a:r>
            <a:r>
              <a:rPr lang="en-US" i="0" dirty="0">
                <a:ea typeface="+mj-lt"/>
                <a:cs typeface="+mj-lt"/>
              </a:rPr>
              <a:t> </a:t>
            </a:r>
            <a:br>
              <a:rPr lang="en-US" dirty="0"/>
            </a:br>
            <a:endParaRPr lang="en-US"/>
          </a:p>
          <a:p>
            <a:pPr algn="ctr"/>
            <a:endParaRPr lang="en-US" i="0" dirty="0">
              <a:solidFill>
                <a:srgbClr val="000000"/>
              </a:solidFill>
            </a:endParaRPr>
          </a:p>
        </p:txBody>
      </p:sp>
      <p:sp>
        <p:nvSpPr>
          <p:cNvPr id="3" name="Subtitle 2"/>
          <p:cNvSpPr>
            <a:spLocks noGrp="1"/>
          </p:cNvSpPr>
          <p:nvPr>
            <p:ph type="subTitle" idx="1"/>
          </p:nvPr>
        </p:nvSpPr>
        <p:spPr>
          <a:xfrm>
            <a:off x="1524000" y="6216624"/>
            <a:ext cx="9144000" cy="66626"/>
          </a:xfrm>
        </p:spPr>
        <p:txBody>
          <a:bodyPr>
            <a:normAutofit fontScale="25000" lnSpcReduction="20000"/>
          </a:bodyPr>
          <a:lstStyle/>
          <a:p>
            <a:pPr algn="ctr"/>
            <a:endParaRPr lang="en-US">
              <a:solidFill>
                <a:schemeClr val="bg1"/>
              </a:solidFill>
            </a:endParaRPr>
          </a:p>
        </p:txBody>
      </p:sp>
    </p:spTree>
    <p:extLst>
      <p:ext uri="{BB962C8B-B14F-4D97-AF65-F5344CB8AC3E}">
        <p14:creationId xmlns:p14="http://schemas.microsoft.com/office/powerpoint/2010/main" val="311628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4826" y="160040"/>
            <a:ext cx="11345519" cy="6643791"/>
          </a:xfrm>
          <a:solidFill>
            <a:srgbClr val="00B0F0"/>
          </a:solidFill>
          <a:ln>
            <a:solidFill>
              <a:schemeClr val="tx1"/>
            </a:solidFill>
          </a:ln>
        </p:spPr>
        <p:txBody>
          <a:bodyPr>
            <a:normAutofit/>
          </a:bodyPr>
          <a:lstStyle/>
          <a:p>
            <a:pPr algn="ctr"/>
            <a:r>
              <a:rPr lang="en-US" sz="4400" b="1" dirty="0">
                <a:latin typeface="Arial Black"/>
              </a:rPr>
              <a:t>Your prophetic decree unlocks the resources of the Kingdom! Your words will change atmospheres, touch hearts, break through opposition and shift situations into alignment with God’s purposes.</a:t>
            </a:r>
            <a:endParaRPr lang="en-US" sz="4400">
              <a:latin typeface="Arial Black"/>
            </a:endParaRPr>
          </a:p>
          <a:p>
            <a:pPr algn="ctr"/>
            <a:br>
              <a:rPr lang="en-US" dirty="0"/>
            </a:br>
            <a:endParaRPr lang="en-US"/>
          </a:p>
          <a:p>
            <a:pPr algn="ctr"/>
            <a:endParaRPr lang="en-US" i="0" dirty="0">
              <a:solidFill>
                <a:srgbClr val="000000"/>
              </a:solidFill>
            </a:endParaRPr>
          </a:p>
        </p:txBody>
      </p:sp>
      <p:sp>
        <p:nvSpPr>
          <p:cNvPr id="3" name="Subtitle 2"/>
          <p:cNvSpPr>
            <a:spLocks noGrp="1"/>
          </p:cNvSpPr>
          <p:nvPr>
            <p:ph type="subTitle" idx="1"/>
          </p:nvPr>
        </p:nvSpPr>
        <p:spPr>
          <a:xfrm>
            <a:off x="1524000" y="6190646"/>
            <a:ext cx="9144000" cy="92604"/>
          </a:xfrm>
        </p:spPr>
        <p:txBody>
          <a:bodyPr>
            <a:normAutofit fontScale="25000" lnSpcReduction="20000"/>
          </a:bodyPr>
          <a:lstStyle/>
          <a:p>
            <a:pPr algn="ctr"/>
            <a:endParaRPr lang="en-US">
              <a:solidFill>
                <a:schemeClr val="bg1"/>
              </a:solidFill>
            </a:endParaRPr>
          </a:p>
        </p:txBody>
      </p:sp>
    </p:spTree>
    <p:extLst>
      <p:ext uri="{BB962C8B-B14F-4D97-AF65-F5344CB8AC3E}">
        <p14:creationId xmlns:p14="http://schemas.microsoft.com/office/powerpoint/2010/main" val="303534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913380"/>
            <a:ext cx="10063974" cy="5362247"/>
          </a:xfrm>
          <a:solidFill>
            <a:srgbClr val="00B0F0"/>
          </a:solidFill>
          <a:ln>
            <a:solidFill>
              <a:schemeClr val="tx1"/>
            </a:solidFill>
          </a:ln>
        </p:spPr>
        <p:txBody>
          <a:bodyPr>
            <a:normAutofit/>
          </a:bodyPr>
          <a:lstStyle/>
          <a:p>
            <a:pPr algn="ctr"/>
            <a:r>
              <a:rPr lang="en-US" i="0" dirty="0">
                <a:latin typeface="Arial Black"/>
              </a:rPr>
              <a:t>What is a Prophetic Decree?</a:t>
            </a:r>
            <a:endParaRPr lang="en-US">
              <a:latin typeface="Arial Black"/>
            </a:endParaRPr>
          </a:p>
          <a:p>
            <a:pPr algn="ctr"/>
            <a:br>
              <a:rPr lang="en-US" dirty="0"/>
            </a:br>
            <a:endParaRPr lang="en-US" dirty="0"/>
          </a:p>
          <a:p>
            <a:pPr algn="ctr"/>
            <a:endParaRPr lang="en-US" i="0" dirty="0">
              <a:solidFill>
                <a:srgbClr val="000000"/>
              </a:solidFill>
            </a:endParaRPr>
          </a:p>
        </p:txBody>
      </p:sp>
      <p:sp>
        <p:nvSpPr>
          <p:cNvPr id="3" name="Subtitle 2"/>
          <p:cNvSpPr>
            <a:spLocks noGrp="1"/>
          </p:cNvSpPr>
          <p:nvPr>
            <p:ph type="subTitle" idx="1"/>
          </p:nvPr>
        </p:nvSpPr>
        <p:spPr>
          <a:xfrm>
            <a:off x="1524000" y="5636465"/>
            <a:ext cx="9144000" cy="646785"/>
          </a:xfrm>
        </p:spPr>
        <p:txBody>
          <a:bodyPr>
            <a:normAutofit/>
          </a:bodyPr>
          <a:lstStyle/>
          <a:p>
            <a:pPr algn="ctr"/>
            <a:endParaRPr lang="en-US">
              <a:solidFill>
                <a:schemeClr val="bg1"/>
              </a:solidFill>
            </a:endParaRPr>
          </a:p>
        </p:txBody>
      </p:sp>
    </p:spTree>
    <p:extLst>
      <p:ext uri="{BB962C8B-B14F-4D97-AF65-F5344CB8AC3E}">
        <p14:creationId xmlns:p14="http://schemas.microsoft.com/office/powerpoint/2010/main" val="79030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2873" y="670925"/>
            <a:ext cx="10938540" cy="5405542"/>
          </a:xfrm>
          <a:solidFill>
            <a:srgbClr val="00B0F0"/>
          </a:solidFill>
          <a:ln>
            <a:solidFill>
              <a:schemeClr val="tx1"/>
            </a:solidFill>
          </a:ln>
        </p:spPr>
        <p:txBody>
          <a:bodyPr>
            <a:normAutofit/>
          </a:bodyPr>
          <a:lstStyle/>
          <a:p>
            <a:pPr algn="ctr"/>
            <a:r>
              <a:rPr lang="en-US" i="0" dirty="0">
                <a:ea typeface="+mj-lt"/>
                <a:cs typeface="+mj-lt"/>
              </a:rPr>
              <a:t>Prophetic Decree is an Expression of Kingdom Authority</a:t>
            </a:r>
          </a:p>
          <a:p>
            <a:pPr algn="ctr"/>
            <a:br>
              <a:rPr lang="en-US" dirty="0"/>
            </a:br>
            <a:endParaRPr lang="en-US" sz="2800"/>
          </a:p>
          <a:p>
            <a:pPr algn="ctr"/>
            <a:endParaRPr lang="en-US" sz="2800" i="0" dirty="0">
              <a:solidFill>
                <a:srgbClr val="000000"/>
              </a:solidFill>
            </a:endParaRPr>
          </a:p>
        </p:txBody>
      </p:sp>
      <p:sp>
        <p:nvSpPr>
          <p:cNvPr id="3" name="Subtitle 2"/>
          <p:cNvSpPr>
            <a:spLocks noGrp="1"/>
          </p:cNvSpPr>
          <p:nvPr>
            <p:ph type="subTitle" idx="1"/>
          </p:nvPr>
        </p:nvSpPr>
        <p:spPr>
          <a:xfrm flipV="1">
            <a:off x="1524000" y="6283250"/>
            <a:ext cx="9144000" cy="54601"/>
          </a:xfrm>
        </p:spPr>
        <p:txBody>
          <a:bodyPr>
            <a:normAutofit fontScale="25000" lnSpcReduction="20000"/>
          </a:bodyPr>
          <a:lstStyle/>
          <a:p>
            <a:pPr algn="ctr"/>
            <a:endParaRPr lang="en-US">
              <a:solidFill>
                <a:schemeClr val="bg1"/>
              </a:solidFill>
            </a:endParaRPr>
          </a:p>
        </p:txBody>
      </p:sp>
    </p:spTree>
    <p:extLst>
      <p:ext uri="{BB962C8B-B14F-4D97-AF65-F5344CB8AC3E}">
        <p14:creationId xmlns:p14="http://schemas.microsoft.com/office/powerpoint/2010/main" val="3794747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913380"/>
            <a:ext cx="10063974" cy="5362247"/>
          </a:xfrm>
          <a:solidFill>
            <a:srgbClr val="00B0F0"/>
          </a:solidFill>
          <a:ln>
            <a:solidFill>
              <a:schemeClr val="tx1"/>
            </a:solidFill>
          </a:ln>
        </p:spPr>
        <p:txBody>
          <a:bodyPr>
            <a:normAutofit/>
          </a:bodyPr>
          <a:lstStyle/>
          <a:p>
            <a:pPr algn="ctr"/>
            <a:r>
              <a:rPr lang="en-US" b="1" i="0" dirty="0">
                <a:latin typeface="Arial Black"/>
              </a:rPr>
              <a:t>Prophetic Decree is not a Formula—it is a Standpoint</a:t>
            </a:r>
            <a:endParaRPr lang="en-US" b="1">
              <a:latin typeface="Arial Black"/>
            </a:endParaRPr>
          </a:p>
          <a:p>
            <a:pPr algn="ctr"/>
            <a:br>
              <a:rPr lang="en-US" dirty="0"/>
            </a:br>
            <a:endParaRPr lang="en-US"/>
          </a:p>
          <a:p>
            <a:pPr algn="ctr"/>
            <a:endParaRPr lang="en-US" i="0" dirty="0">
              <a:solidFill>
                <a:srgbClr val="000000"/>
              </a:solidFill>
            </a:endParaRPr>
          </a:p>
        </p:txBody>
      </p:sp>
      <p:sp>
        <p:nvSpPr>
          <p:cNvPr id="3" name="Subtitle 2"/>
          <p:cNvSpPr>
            <a:spLocks noGrp="1"/>
          </p:cNvSpPr>
          <p:nvPr>
            <p:ph type="subTitle" idx="1"/>
          </p:nvPr>
        </p:nvSpPr>
        <p:spPr>
          <a:xfrm>
            <a:off x="1524000" y="5636465"/>
            <a:ext cx="9144000" cy="646785"/>
          </a:xfrm>
        </p:spPr>
        <p:txBody>
          <a:bodyPr>
            <a:normAutofit/>
          </a:bodyPr>
          <a:lstStyle/>
          <a:p>
            <a:pPr algn="ctr"/>
            <a:endParaRPr lang="en-US">
              <a:solidFill>
                <a:schemeClr val="bg1"/>
              </a:solidFill>
            </a:endParaRPr>
          </a:p>
        </p:txBody>
      </p:sp>
    </p:spTree>
    <p:extLst>
      <p:ext uri="{BB962C8B-B14F-4D97-AF65-F5344CB8AC3E}">
        <p14:creationId xmlns:p14="http://schemas.microsoft.com/office/powerpoint/2010/main" val="224922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913380"/>
            <a:ext cx="10063974" cy="5362247"/>
          </a:xfrm>
          <a:solidFill>
            <a:srgbClr val="00B0F0"/>
          </a:solidFill>
          <a:ln>
            <a:solidFill>
              <a:schemeClr val="tx1"/>
            </a:solidFill>
          </a:ln>
        </p:spPr>
        <p:txBody>
          <a:bodyPr>
            <a:normAutofit/>
          </a:bodyPr>
          <a:lstStyle/>
          <a:p>
            <a:pPr algn="ctr"/>
            <a:r>
              <a:rPr lang="en-US" i="0" dirty="0"/>
              <a:t>Prophetic Decree is Even More Powerful when Announced!</a:t>
            </a:r>
            <a:endParaRPr lang="en-US" dirty="0"/>
          </a:p>
          <a:p>
            <a:pPr algn="ctr"/>
            <a:br>
              <a:rPr lang="en-US" dirty="0"/>
            </a:br>
            <a:endParaRPr lang="en-US"/>
          </a:p>
          <a:p>
            <a:pPr algn="ctr"/>
            <a:endParaRPr lang="en-US" i="0" dirty="0">
              <a:solidFill>
                <a:srgbClr val="000000"/>
              </a:solidFill>
            </a:endParaRPr>
          </a:p>
        </p:txBody>
      </p:sp>
      <p:sp>
        <p:nvSpPr>
          <p:cNvPr id="3" name="Subtitle 2"/>
          <p:cNvSpPr>
            <a:spLocks noGrp="1"/>
          </p:cNvSpPr>
          <p:nvPr>
            <p:ph type="subTitle" idx="1"/>
          </p:nvPr>
        </p:nvSpPr>
        <p:spPr>
          <a:xfrm>
            <a:off x="1524000" y="5636465"/>
            <a:ext cx="9144000" cy="646785"/>
          </a:xfrm>
        </p:spPr>
        <p:txBody>
          <a:bodyPr>
            <a:normAutofit/>
          </a:bodyPr>
          <a:lstStyle/>
          <a:p>
            <a:pPr algn="ctr"/>
            <a:endParaRPr lang="en-US">
              <a:solidFill>
                <a:schemeClr val="bg1"/>
              </a:solidFill>
            </a:endParaRPr>
          </a:p>
        </p:txBody>
      </p:sp>
    </p:spTree>
    <p:extLst>
      <p:ext uri="{BB962C8B-B14F-4D97-AF65-F5344CB8AC3E}">
        <p14:creationId xmlns:p14="http://schemas.microsoft.com/office/powerpoint/2010/main" val="25906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88508" y="852766"/>
            <a:ext cx="10063974" cy="5492133"/>
          </a:xfrm>
          <a:solidFill>
            <a:srgbClr val="00B0F0"/>
          </a:solidFill>
          <a:ln>
            <a:solidFill>
              <a:schemeClr val="tx1"/>
            </a:solidFill>
          </a:ln>
        </p:spPr>
        <p:txBody>
          <a:bodyPr>
            <a:normAutofit/>
          </a:bodyPr>
          <a:lstStyle/>
          <a:p>
            <a:pPr algn="ctr"/>
            <a:br>
              <a:rPr lang="en-US" dirty="0">
                <a:latin typeface="Arial Black"/>
              </a:rPr>
            </a:br>
            <a:r>
              <a:rPr lang="en-US" dirty="0">
                <a:latin typeface="Arial Black"/>
              </a:rPr>
              <a:t>A prophetic decree is an authoritative ‘now’ word that unlocks the supernatural and causes a shift to take place.</a:t>
            </a:r>
          </a:p>
          <a:p>
            <a:pPr algn="ctr"/>
            <a:br>
              <a:rPr lang="en-US" dirty="0"/>
            </a:br>
            <a:endParaRPr lang="en-US"/>
          </a:p>
          <a:p>
            <a:pPr algn="ctr"/>
            <a:endParaRPr lang="en-US" i="0" dirty="0">
              <a:solidFill>
                <a:srgbClr val="000000"/>
              </a:solidFill>
            </a:endParaRPr>
          </a:p>
        </p:txBody>
      </p:sp>
      <p:sp>
        <p:nvSpPr>
          <p:cNvPr id="3" name="Subtitle 2"/>
          <p:cNvSpPr>
            <a:spLocks noGrp="1"/>
          </p:cNvSpPr>
          <p:nvPr>
            <p:ph type="subTitle" idx="1"/>
          </p:nvPr>
        </p:nvSpPr>
        <p:spPr>
          <a:xfrm>
            <a:off x="1524000" y="6130033"/>
            <a:ext cx="9144000" cy="257126"/>
          </a:xfrm>
        </p:spPr>
        <p:txBody>
          <a:bodyPr>
            <a:normAutofit fontScale="55000" lnSpcReduction="20000"/>
          </a:bodyPr>
          <a:lstStyle/>
          <a:p>
            <a:pPr algn="ctr"/>
            <a:endParaRPr lang="en-US">
              <a:solidFill>
                <a:schemeClr val="bg1"/>
              </a:solidFill>
            </a:endParaRPr>
          </a:p>
        </p:txBody>
      </p:sp>
    </p:spTree>
    <p:extLst>
      <p:ext uri="{BB962C8B-B14F-4D97-AF65-F5344CB8AC3E}">
        <p14:creationId xmlns:p14="http://schemas.microsoft.com/office/powerpoint/2010/main" val="3533377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913380"/>
            <a:ext cx="10063974" cy="5362247"/>
          </a:xfrm>
          <a:solidFill>
            <a:srgbClr val="00B0F0"/>
          </a:solidFill>
          <a:ln>
            <a:solidFill>
              <a:schemeClr val="tx1"/>
            </a:solidFill>
          </a:ln>
        </p:spPr>
        <p:txBody>
          <a:bodyPr>
            <a:normAutofit/>
          </a:bodyPr>
          <a:lstStyle/>
          <a:p>
            <a:pPr algn="ctr"/>
            <a:r>
              <a:rPr lang="en-US" i="0" dirty="0">
                <a:latin typeface="Arial Black"/>
                <a:ea typeface="+mj-lt"/>
                <a:cs typeface="+mj-lt"/>
              </a:rPr>
              <a:t>When we </a:t>
            </a:r>
            <a:r>
              <a:rPr lang="en-US" dirty="0">
                <a:latin typeface="Arial Black"/>
                <a:ea typeface="+mj-lt"/>
                <a:cs typeface="+mj-lt"/>
              </a:rPr>
              <a:t>decree</a:t>
            </a:r>
            <a:r>
              <a:rPr lang="en-US" i="0" dirty="0">
                <a:latin typeface="Arial Black"/>
                <a:ea typeface="+mj-lt"/>
                <a:cs typeface="+mj-lt"/>
              </a:rPr>
              <a:t> something, we are making a declaration that has the weight of Kingdom authority behind it</a:t>
            </a:r>
            <a:r>
              <a:rPr lang="en-US" b="1" i="0" dirty="0">
                <a:ea typeface="+mj-lt"/>
                <a:cs typeface="+mj-lt"/>
              </a:rPr>
              <a:t>.</a:t>
            </a:r>
            <a:br>
              <a:rPr lang="en-US" dirty="0"/>
            </a:br>
            <a:endParaRPr lang="en-US"/>
          </a:p>
          <a:p>
            <a:pPr algn="ctr"/>
            <a:endParaRPr lang="en-US" i="0" dirty="0">
              <a:solidFill>
                <a:srgbClr val="000000"/>
              </a:solidFill>
            </a:endParaRPr>
          </a:p>
        </p:txBody>
      </p:sp>
      <p:sp>
        <p:nvSpPr>
          <p:cNvPr id="3" name="Subtitle 2"/>
          <p:cNvSpPr>
            <a:spLocks noGrp="1"/>
          </p:cNvSpPr>
          <p:nvPr>
            <p:ph type="subTitle" idx="1"/>
          </p:nvPr>
        </p:nvSpPr>
        <p:spPr>
          <a:xfrm>
            <a:off x="1524000" y="5636465"/>
            <a:ext cx="9144000" cy="646785"/>
          </a:xfrm>
        </p:spPr>
        <p:txBody>
          <a:bodyPr>
            <a:normAutofit/>
          </a:bodyPr>
          <a:lstStyle/>
          <a:p>
            <a:pPr algn="ctr"/>
            <a:endParaRPr lang="en-US">
              <a:solidFill>
                <a:schemeClr val="bg1"/>
              </a:solidFill>
            </a:endParaRPr>
          </a:p>
        </p:txBody>
      </p:sp>
    </p:spTree>
    <p:extLst>
      <p:ext uri="{BB962C8B-B14F-4D97-AF65-F5344CB8AC3E}">
        <p14:creationId xmlns:p14="http://schemas.microsoft.com/office/powerpoint/2010/main" val="81245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913380"/>
            <a:ext cx="10063974" cy="5362247"/>
          </a:xfrm>
          <a:solidFill>
            <a:srgbClr val="00B0F0"/>
          </a:solidFill>
          <a:ln>
            <a:solidFill>
              <a:schemeClr val="tx1"/>
            </a:solidFill>
          </a:ln>
        </p:spPr>
        <p:txBody>
          <a:bodyPr>
            <a:normAutofit/>
          </a:bodyPr>
          <a:lstStyle/>
          <a:p>
            <a:pPr algn="ctr"/>
            <a:r>
              <a:rPr lang="en-US" dirty="0">
                <a:ea typeface="+mj-lt"/>
                <a:cs typeface="+mj-lt"/>
              </a:rPr>
              <a:t>‘Your kingdom come, your will be done, on earth as it is in heaven.’</a:t>
            </a:r>
            <a:r>
              <a:rPr lang="en-US" i="0" dirty="0">
                <a:ea typeface="+mj-lt"/>
                <a:cs typeface="+mj-lt"/>
              </a:rPr>
              <a:t> (Matt 6:10)</a:t>
            </a:r>
            <a:endParaRPr lang="en-US" dirty="0"/>
          </a:p>
          <a:p>
            <a:pPr algn="ctr"/>
            <a:br>
              <a:rPr lang="en-US" dirty="0"/>
            </a:br>
            <a:endParaRPr lang="en-US" dirty="0"/>
          </a:p>
          <a:p>
            <a:pPr algn="ctr"/>
            <a:endParaRPr lang="en-US" i="0" dirty="0">
              <a:solidFill>
                <a:srgbClr val="000000"/>
              </a:solidFill>
            </a:endParaRPr>
          </a:p>
        </p:txBody>
      </p:sp>
      <p:sp>
        <p:nvSpPr>
          <p:cNvPr id="3" name="Subtitle 2"/>
          <p:cNvSpPr>
            <a:spLocks noGrp="1"/>
          </p:cNvSpPr>
          <p:nvPr>
            <p:ph type="subTitle" idx="1"/>
          </p:nvPr>
        </p:nvSpPr>
        <p:spPr>
          <a:xfrm>
            <a:off x="1524000" y="5636465"/>
            <a:ext cx="9144000" cy="646785"/>
          </a:xfrm>
        </p:spPr>
        <p:txBody>
          <a:bodyPr>
            <a:normAutofit/>
          </a:bodyPr>
          <a:lstStyle/>
          <a:p>
            <a:pPr algn="ctr"/>
            <a:endParaRPr lang="en-US">
              <a:solidFill>
                <a:schemeClr val="bg1"/>
              </a:solidFill>
            </a:endParaRPr>
          </a:p>
        </p:txBody>
      </p:sp>
    </p:spTree>
    <p:extLst>
      <p:ext uri="{BB962C8B-B14F-4D97-AF65-F5344CB8AC3E}">
        <p14:creationId xmlns:p14="http://schemas.microsoft.com/office/powerpoint/2010/main" val="243946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47471"/>
            <a:ext cx="10063974" cy="5535428"/>
          </a:xfrm>
          <a:solidFill>
            <a:srgbClr val="00B0F0"/>
          </a:solidFill>
          <a:ln>
            <a:solidFill>
              <a:schemeClr val="tx1"/>
            </a:solidFill>
          </a:ln>
        </p:spPr>
        <p:txBody>
          <a:bodyPr>
            <a:normAutofit/>
          </a:bodyPr>
          <a:lstStyle/>
          <a:p>
            <a:pPr algn="ctr"/>
            <a:br>
              <a:rPr lang="en-US" i="0" dirty="0">
                <a:latin typeface="Arial Black"/>
                <a:ea typeface="+mj-lt"/>
                <a:cs typeface="+mj-lt"/>
              </a:rPr>
            </a:br>
            <a:r>
              <a:rPr lang="en-US" sz="4000" i="0" dirty="0">
                <a:latin typeface="Arial Black"/>
                <a:ea typeface="+mj-lt"/>
                <a:cs typeface="+mj-lt"/>
              </a:rPr>
              <a:t>  In this simple prayer-sentence, Jesus gives away a lot! He is telling us that everything present in the Kingdom of Heaven is available for us now, here on earth.</a:t>
            </a:r>
            <a:br>
              <a:rPr lang="en-US" sz="4000" dirty="0">
                <a:latin typeface="Arial Black"/>
              </a:rPr>
            </a:br>
            <a:endParaRPr lang="en-US" sz="4000"/>
          </a:p>
          <a:p>
            <a:pPr algn="ctr"/>
            <a:endParaRPr lang="en-US" i="0" dirty="0">
              <a:solidFill>
                <a:srgbClr val="000000"/>
              </a:solidFill>
            </a:endParaRPr>
          </a:p>
        </p:txBody>
      </p:sp>
      <p:sp>
        <p:nvSpPr>
          <p:cNvPr id="3" name="Subtitle 2"/>
          <p:cNvSpPr>
            <a:spLocks noGrp="1"/>
          </p:cNvSpPr>
          <p:nvPr>
            <p:ph type="subTitle" idx="1"/>
          </p:nvPr>
        </p:nvSpPr>
        <p:spPr>
          <a:xfrm>
            <a:off x="1524000" y="5636465"/>
            <a:ext cx="9144000" cy="646785"/>
          </a:xfrm>
        </p:spPr>
        <p:txBody>
          <a:bodyPr>
            <a:normAutofit/>
          </a:bodyPr>
          <a:lstStyle/>
          <a:p>
            <a:pPr algn="ctr"/>
            <a:endParaRPr lang="en-US">
              <a:solidFill>
                <a:schemeClr val="bg1"/>
              </a:solidFill>
            </a:endParaRPr>
          </a:p>
        </p:txBody>
      </p:sp>
    </p:spTree>
    <p:extLst>
      <p:ext uri="{BB962C8B-B14F-4D97-AF65-F5344CB8AC3E}">
        <p14:creationId xmlns:p14="http://schemas.microsoft.com/office/powerpoint/2010/main" val="391149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515062"/>
            <a:ext cx="10063974" cy="6054974"/>
          </a:xfrm>
          <a:solidFill>
            <a:srgbClr val="00B0F0"/>
          </a:solidFill>
          <a:ln>
            <a:solidFill>
              <a:schemeClr val="tx1"/>
            </a:solidFill>
          </a:ln>
        </p:spPr>
        <p:txBody>
          <a:bodyPr>
            <a:normAutofit fontScale="90000"/>
          </a:bodyPr>
          <a:lstStyle/>
          <a:p>
            <a:pPr algn="ctr"/>
            <a:r>
              <a:rPr lang="en-US" b="1" i="0" dirty="0">
                <a:latin typeface="Arial Black"/>
                <a:ea typeface="+mj-lt"/>
                <a:cs typeface="+mj-lt"/>
              </a:rPr>
              <a:t>Our decree is </a:t>
            </a:r>
            <a:r>
              <a:rPr lang="en-US" b="1" dirty="0">
                <a:latin typeface="Arial Black"/>
                <a:ea typeface="+mj-lt"/>
                <a:cs typeface="+mj-lt"/>
              </a:rPr>
              <a:t>prophetic</a:t>
            </a:r>
            <a:r>
              <a:rPr lang="en-US" b="1" i="0" dirty="0">
                <a:latin typeface="Arial Black"/>
                <a:ea typeface="+mj-lt"/>
                <a:cs typeface="+mj-lt"/>
              </a:rPr>
              <a:t> when it is sourced in our Heavenly Father’s intention. The Holy Spirit has revealed God’s will to us.</a:t>
            </a:r>
            <a:endParaRPr lang="en-US" b="1">
              <a:latin typeface="Arial Black"/>
            </a:endParaRPr>
          </a:p>
          <a:p>
            <a:pPr algn="ctr"/>
            <a:r>
              <a:rPr lang="en-US" i="0" dirty="0">
                <a:ea typeface="+mj-lt"/>
                <a:cs typeface="+mj-lt"/>
              </a:rPr>
              <a:t>We then have authority on earth to enforce the Father’s plans through the agreement of our own words.</a:t>
            </a:r>
            <a:br>
              <a:rPr lang="en-US" dirty="0"/>
            </a:br>
            <a:endParaRPr lang="en-US"/>
          </a:p>
          <a:p>
            <a:pPr algn="ctr"/>
            <a:endParaRPr lang="en-US" i="0" dirty="0">
              <a:solidFill>
                <a:srgbClr val="000000"/>
              </a:solidFill>
            </a:endParaRPr>
          </a:p>
        </p:txBody>
      </p:sp>
      <p:sp>
        <p:nvSpPr>
          <p:cNvPr id="3" name="Subtitle 2"/>
          <p:cNvSpPr>
            <a:spLocks noGrp="1"/>
          </p:cNvSpPr>
          <p:nvPr>
            <p:ph type="subTitle" idx="1"/>
          </p:nvPr>
        </p:nvSpPr>
        <p:spPr>
          <a:xfrm>
            <a:off x="1524000" y="6233942"/>
            <a:ext cx="9144000" cy="49308"/>
          </a:xfrm>
        </p:spPr>
        <p:txBody>
          <a:bodyPr>
            <a:normAutofit fontScale="25000" lnSpcReduction="20000"/>
          </a:bodyPr>
          <a:lstStyle/>
          <a:p>
            <a:pPr algn="ctr"/>
            <a:endParaRPr lang="en-US">
              <a:solidFill>
                <a:schemeClr val="bg1"/>
              </a:solidFill>
            </a:endParaRPr>
          </a:p>
        </p:txBody>
      </p:sp>
    </p:spTree>
    <p:extLst>
      <p:ext uri="{BB962C8B-B14F-4D97-AF65-F5344CB8AC3E}">
        <p14:creationId xmlns:p14="http://schemas.microsoft.com/office/powerpoint/2010/main" val="78241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662267"/>
            <a:ext cx="10063974" cy="5613360"/>
          </a:xfrm>
          <a:solidFill>
            <a:srgbClr val="00B0F0"/>
          </a:solidFill>
          <a:ln>
            <a:solidFill>
              <a:schemeClr val="tx1"/>
            </a:solidFill>
          </a:ln>
        </p:spPr>
        <p:txBody>
          <a:bodyPr>
            <a:normAutofit/>
          </a:bodyPr>
          <a:lstStyle/>
          <a:p>
            <a:pPr algn="ctr"/>
            <a:r>
              <a:rPr lang="en-US" i="0" dirty="0">
                <a:ea typeface="+mj-lt"/>
                <a:cs typeface="+mj-lt"/>
              </a:rPr>
              <a:t>TO DECREE is our tool to stand in this authority, to get into alignment with Heaven and to command its blessings to manifest from the supernatural realm into our natural realm.</a:t>
            </a:r>
            <a:br>
              <a:rPr lang="en-US" dirty="0"/>
            </a:br>
            <a:endParaRPr lang="en-US"/>
          </a:p>
          <a:p>
            <a:pPr algn="ctr"/>
            <a:endParaRPr lang="en-US" i="0" dirty="0">
              <a:solidFill>
                <a:srgbClr val="000000"/>
              </a:solidFill>
            </a:endParaRPr>
          </a:p>
        </p:txBody>
      </p:sp>
      <p:sp>
        <p:nvSpPr>
          <p:cNvPr id="3" name="Subtitle 2"/>
          <p:cNvSpPr>
            <a:spLocks noGrp="1"/>
          </p:cNvSpPr>
          <p:nvPr>
            <p:ph type="subTitle" idx="1"/>
          </p:nvPr>
        </p:nvSpPr>
        <p:spPr>
          <a:xfrm>
            <a:off x="1524000" y="6233942"/>
            <a:ext cx="9144000" cy="49308"/>
          </a:xfrm>
        </p:spPr>
        <p:txBody>
          <a:bodyPr>
            <a:normAutofit fontScale="25000" lnSpcReduction="20000"/>
          </a:bodyPr>
          <a:lstStyle/>
          <a:p>
            <a:pPr algn="ctr"/>
            <a:endParaRPr lang="en-US">
              <a:solidFill>
                <a:schemeClr val="bg1"/>
              </a:solidFill>
            </a:endParaRPr>
          </a:p>
        </p:txBody>
      </p:sp>
    </p:spTree>
    <p:extLst>
      <p:ext uri="{BB962C8B-B14F-4D97-AF65-F5344CB8AC3E}">
        <p14:creationId xmlns:p14="http://schemas.microsoft.com/office/powerpoint/2010/main" val="342058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E1AED4-C7FF-4468-BF54-4470A0A3E2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105B7AE-2B61-4B87-B4D3-55FDB4EECB14}"/>
              </a:ext>
            </a:extLst>
          </p:cNvPr>
          <p:cNvPicPr>
            <a:picLocks noChangeAspect="1"/>
          </p:cNvPicPr>
          <p:nvPr>
            <a:videoFile r:link="rId2"/>
            <p:extLst>
              <p:ext uri="{DAA4B4D4-6D71-4841-9C94-3DE7FCFB9230}">
                <p14:media xmlns:p14="http://schemas.microsoft.com/office/powerpoint/2010/main" r:embed="rId1"/>
              </p:ext>
            </p:extLst>
          </p:nvPr>
        </p:nvPicPr>
        <p:blipFill rotWithShape="1">
          <a:blip r:embed="rId4"/>
          <a:srcRect r="25"/>
          <a:stretch/>
        </p:blipFill>
        <p:spPr>
          <a:xfrm>
            <a:off x="20" y="10"/>
            <a:ext cx="12188932" cy="6857990"/>
          </a:xfrm>
          <a:prstGeom prst="rect">
            <a:avLst/>
          </a:prstGeom>
        </p:spPr>
      </p:pic>
      <p:sp>
        <p:nvSpPr>
          <p:cNvPr id="11" name="Rectangle 10">
            <a:extLst>
              <a:ext uri="{FF2B5EF4-FFF2-40B4-BE49-F238E27FC236}">
                <a16:creationId xmlns:a16="http://schemas.microsoft.com/office/drawing/2014/main" id="{BDE94FAB-AA60-43B4-A2C3-3A940B9A95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 y="4530071"/>
            <a:ext cx="12191999" cy="2327926"/>
          </a:xfrm>
          <a:prstGeom prst="rect">
            <a:avLst/>
          </a:prstGeom>
          <a:gradFill flip="none" rotWithShape="1">
            <a:gsLst>
              <a:gs pos="44000">
                <a:schemeClr val="tx1">
                  <a:alpha val="40000"/>
                </a:schemeClr>
              </a:gs>
              <a:gs pos="100000">
                <a:schemeClr val="tx1">
                  <a:alpha val="70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66440" y="913380"/>
            <a:ext cx="10063974" cy="5362247"/>
          </a:xfrm>
          <a:solidFill>
            <a:srgbClr val="00B0F0"/>
          </a:solidFill>
          <a:ln>
            <a:solidFill>
              <a:schemeClr val="tx1"/>
            </a:solidFill>
          </a:ln>
        </p:spPr>
        <p:txBody>
          <a:bodyPr>
            <a:normAutofit/>
          </a:bodyPr>
          <a:lstStyle/>
          <a:p>
            <a:pPr algn="ctr"/>
            <a:r>
              <a:rPr lang="en-US" i="0" dirty="0">
                <a:ea typeface="+mj-lt"/>
                <a:cs typeface="+mj-lt"/>
              </a:rPr>
              <a:t>Decrees based on biblical truths cause our circumstances to change such that the Kingdom of Heaven becomes our reality.</a:t>
            </a:r>
            <a:endParaRPr lang="en-US" dirty="0"/>
          </a:p>
          <a:p>
            <a:pPr algn="ctr"/>
            <a:br>
              <a:rPr lang="en-US" dirty="0"/>
            </a:br>
            <a:endParaRPr lang="en-US" dirty="0"/>
          </a:p>
          <a:p>
            <a:pPr algn="ctr"/>
            <a:endParaRPr lang="en-US" i="0" dirty="0">
              <a:solidFill>
                <a:srgbClr val="000000"/>
              </a:solidFill>
            </a:endParaRPr>
          </a:p>
        </p:txBody>
      </p:sp>
      <p:sp>
        <p:nvSpPr>
          <p:cNvPr id="3" name="Subtitle 2"/>
          <p:cNvSpPr>
            <a:spLocks noGrp="1"/>
          </p:cNvSpPr>
          <p:nvPr>
            <p:ph type="subTitle" idx="1"/>
          </p:nvPr>
        </p:nvSpPr>
        <p:spPr>
          <a:xfrm>
            <a:off x="1524000" y="5636465"/>
            <a:ext cx="9144000" cy="646785"/>
          </a:xfrm>
        </p:spPr>
        <p:txBody>
          <a:bodyPr>
            <a:normAutofit/>
          </a:bodyPr>
          <a:lstStyle/>
          <a:p>
            <a:pPr algn="ctr"/>
            <a:endParaRPr lang="en-US">
              <a:solidFill>
                <a:schemeClr val="bg1"/>
              </a:solidFill>
            </a:endParaRPr>
          </a:p>
        </p:txBody>
      </p:sp>
    </p:spTree>
    <p:extLst>
      <p:ext uri="{BB962C8B-B14F-4D97-AF65-F5344CB8AC3E}">
        <p14:creationId xmlns:p14="http://schemas.microsoft.com/office/powerpoint/2010/main" val="260366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mute="1">
                <p:cTn id="7" repeatCount="indefinite" fill="hold" display="0">
                  <p:stCondLst>
                    <p:cond delay="indefinite"/>
                  </p:stCondLst>
                </p:cTn>
                <p:tgtEl>
                  <p:spTgt spid="4"/>
                </p:tgtEl>
              </p:cMediaNode>
            </p:video>
          </p:childTnLst>
        </p:cTn>
      </p:par>
    </p:tnLst>
  </p:timing>
</p:sld>
</file>

<file path=ppt/theme/theme1.xml><?xml version="1.0" encoding="utf-8"?>
<a:theme xmlns:a="http://schemas.openxmlformats.org/drawingml/2006/main" name="BrushVTI">
  <a:themeElements>
    <a:clrScheme name="AnalogousFromDarkSeedLeftStep">
      <a:dk1>
        <a:srgbClr val="000000"/>
      </a:dk1>
      <a:lt1>
        <a:srgbClr val="FFFFFF"/>
      </a:lt1>
      <a:dk2>
        <a:srgbClr val="1A212F"/>
      </a:dk2>
      <a:lt2>
        <a:srgbClr val="F0F3F1"/>
      </a:lt2>
      <a:accent1>
        <a:srgbClr val="E729A6"/>
      </a:accent1>
      <a:accent2>
        <a:srgbClr val="C717D5"/>
      </a:accent2>
      <a:accent3>
        <a:srgbClr val="8A29E7"/>
      </a:accent3>
      <a:accent4>
        <a:srgbClr val="4030D9"/>
      </a:accent4>
      <a:accent5>
        <a:srgbClr val="2966E7"/>
      </a:accent5>
      <a:accent6>
        <a:srgbClr val="17A4D5"/>
      </a:accent6>
      <a:hlink>
        <a:srgbClr val="3F53BF"/>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emplate>office theme</Template>
  <TotalTime>0</TotalTime>
  <Words>453</Words>
  <Application>Microsoft Office PowerPoint</Application>
  <PresentationFormat>Widescreen</PresentationFormat>
  <Paragraphs>35</Paragraphs>
  <Slides>22</Slides>
  <Notes>0</Notes>
  <HiddenSlides>0</HiddenSlides>
  <MMClips>22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Arial Black</vt:lpstr>
      <vt:lpstr>Century Gothic</vt:lpstr>
      <vt:lpstr>Elephant</vt:lpstr>
      <vt:lpstr>BrushVTI</vt:lpstr>
      <vt:lpstr>THE POWER OF DECREES</vt:lpstr>
      <vt:lpstr>What is a Prophetic Decree?   </vt:lpstr>
      <vt:lpstr> A prophetic decree is an authoritative ‘now’ word that unlocks the supernatural and causes a shift to take place.   </vt:lpstr>
      <vt:lpstr>When we decree something, we are making a declaration that has the weight of Kingdom authority behind it.  </vt:lpstr>
      <vt:lpstr>‘Your kingdom come, your will be done, on earth as it is in heaven.’ (Matt 6:10)   </vt:lpstr>
      <vt:lpstr>   In this simple prayer-sentence, Jesus gives away a lot! He is telling us that everything present in the Kingdom of Heaven is available for us now, here on earth.  </vt:lpstr>
      <vt:lpstr>Our decree is prophetic when it is sourced in our Heavenly Father’s intention. The Holy Spirit has revealed God’s will to us. We then have authority on earth to enforce the Father’s plans through the agreement of our own words.  </vt:lpstr>
      <vt:lpstr>TO DECREE is our tool to stand in this authority, to get into alignment with Heaven and to command its blessings to manifest from the supernatural realm into our natural realm.  </vt:lpstr>
      <vt:lpstr>Decrees based on biblical truths cause our circumstances to change such that the Kingdom of Heaven becomes our reality.   </vt:lpstr>
      <vt:lpstr>Decrees begin with a statement of purpose, truth or vision, but they are much more than just an announcement.  </vt:lpstr>
      <vt:lpstr>Four Things the Power of Decrees will Accomplish in Your Life   </vt:lpstr>
      <vt:lpstr>THE FIRST THING A DECREE DOES IS IMPLEMENT A JUDGMENT IN OUR FAVOR WITH THE AUTHORITY OF A COURT ORDER.  </vt:lpstr>
      <vt:lpstr>THE SECOND THING A DECREE DOES IS IMPLEMENT THE WILL AND PURPOSES OF GOD  </vt:lpstr>
      <vt:lpstr>THE THIRD THING A DECREE DOES IS TO DESTROY ANYTHING PURPOSED AGAINST US.  </vt:lpstr>
      <vt:lpstr>THE FOURTH THING A DECREE DOES IS TO IMPOSE A HARSH JUDGMENT AGAINST THE ENEMY, WHICH JUDGMENT CANNOT BE OPPOSED.  </vt:lpstr>
      <vt:lpstr>4 Reasons Why a Prophetic Decree is Powerful:   </vt:lpstr>
      <vt:lpstr>A Prophetic Decree Unlocks Kingdom Resources   </vt:lpstr>
      <vt:lpstr>A decree is a royal command. The Aramaic and Hebrew words translated ‘decree’ in these passages could also be translated law, regulation, (royal) edict, judgment, commandment or commission.   </vt:lpstr>
      <vt:lpstr>Your prophetic decree unlocks the resources of the Kingdom! Your words will change atmospheres, touch hearts, break through opposition and shift situations into alignment with God’s purposes.   </vt:lpstr>
      <vt:lpstr>Prophetic Decree is an Expression of Kingdom Authority   </vt:lpstr>
      <vt:lpstr>Prophetic Decree is not a Formula—it is a Standpoint   </vt:lpstr>
      <vt:lpstr>Prophetic Decree is Even More Powerful when Announced!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Kimble Love</cp:lastModifiedBy>
  <cp:revision>224</cp:revision>
  <dcterms:created xsi:type="dcterms:W3CDTF">2021-01-27T22:47:28Z</dcterms:created>
  <dcterms:modified xsi:type="dcterms:W3CDTF">2021-01-27T23:47:39Z</dcterms:modified>
</cp:coreProperties>
</file>