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10" r:id="rId2"/>
    <p:sldId id="315" r:id="rId3"/>
    <p:sldId id="311" r:id="rId4"/>
    <p:sldId id="257" r:id="rId5"/>
    <p:sldId id="308" r:id="rId6"/>
    <p:sldId id="275" r:id="rId7"/>
    <p:sldId id="281" r:id="rId8"/>
    <p:sldId id="282" r:id="rId9"/>
    <p:sldId id="283" r:id="rId10"/>
    <p:sldId id="288" r:id="rId11"/>
    <p:sldId id="309" r:id="rId12"/>
    <p:sldId id="286" r:id="rId13"/>
    <p:sldId id="312" r:id="rId14"/>
    <p:sldId id="313" r:id="rId15"/>
    <p:sldId id="31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1" d="100"/>
          <a:sy n="81" d="100"/>
        </p:scale>
        <p:origin x="74" y="1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D4DD6-D241-4946-9D95-8B3EE0A928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/>
          <a:lstStyle/>
          <a:p>
            <a:r>
              <a:rPr lang="en-US" i="1">
                <a:latin typeface="Arial Black" panose="020B0A04020102020204" pitchFamily="34" charset="0"/>
              </a:rPr>
              <a:t>THE </a:t>
            </a:r>
            <a:r>
              <a:rPr lang="en-US" sz="8800" i="1">
                <a:latin typeface="Arial Black" panose="020B0A04020102020204" pitchFamily="34" charset="0"/>
              </a:rPr>
              <a:t>DECREE 2020</a:t>
            </a:r>
            <a:endParaRPr lang="en-US" sz="8800" i="1" dirty="0">
              <a:latin typeface="Arial Black" panose="020B0A040201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72BB3D-52EF-47E0-89F5-806C7DA3E0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4115" y="3625795"/>
            <a:ext cx="9739684" cy="822606"/>
          </a:xfrm>
        </p:spPr>
        <p:txBody>
          <a:bodyPr>
            <a:normAutofit/>
          </a:bodyPr>
          <a:lstStyle/>
          <a:p>
            <a:r>
              <a:rPr lang="en-US" i="1">
                <a:latin typeface="Arial Black" panose="020B0A04020102020204" pitchFamily="34" charset="0"/>
              </a:rPr>
              <a:t>MIRACLE CITY GLOBAL:  BUILT BY GOD…</a:t>
            </a:r>
            <a:endParaRPr lang="en-US" i="1" dirty="0">
              <a:latin typeface="Arial Black" panose="020B0A04020102020204" pitchFamily="34" charset="0"/>
            </a:endParaRPr>
          </a:p>
        </p:txBody>
      </p:sp>
      <p:pic>
        <p:nvPicPr>
          <p:cNvPr id="5" name="Picture 4" descr="A close up of a rock wall&#10;&#10;Description automatically generated">
            <a:extLst>
              <a:ext uri="{FF2B5EF4-FFF2-40B4-BE49-F238E27FC236}">
                <a16:creationId xmlns:a16="http://schemas.microsoft.com/office/drawing/2014/main" id="{BD56762C-98E5-4C42-9F70-1C66841CC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947" y="499621"/>
            <a:ext cx="9739683" cy="312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763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92AC3-069A-452D-AD38-90F2E5CD3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r>
              <a:rPr lang="en-US" b="1" dirty="0">
                <a:latin typeface="AR JULIAN" panose="02000000000000000000" pitchFamily="2" charset="0"/>
              </a:rPr>
              <a:t>THE DECREE:</a:t>
            </a:r>
            <a:br>
              <a:rPr lang="en-US" b="1" dirty="0">
                <a:latin typeface="AR JULIAN" panose="02000000000000000000" pitchFamily="2" charset="0"/>
              </a:rPr>
            </a:br>
            <a:r>
              <a:rPr lang="en-US" b="1" dirty="0">
                <a:latin typeface="AR JULIAN" panose="02000000000000000000" pitchFamily="2" charset="0"/>
              </a:rPr>
              <a:t>The predetermined purpose of God; the purpose or determination of an immutable Being, whose plan of operations is, like himself, unchangeable</a:t>
            </a:r>
            <a:br>
              <a:rPr lang="en-US" dirty="0">
                <a:latin typeface="AR JULIAN" panose="02000000000000000000" pitchFamily="2" charset="0"/>
              </a:rPr>
            </a:br>
            <a:endParaRPr lang="en-US" dirty="0">
              <a:latin typeface="AR JULI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1F989-9F1F-4172-B21A-BFD54570E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591" y="667910"/>
            <a:ext cx="10797209" cy="5025224"/>
          </a:xfrm>
          <a:ln w="762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29089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B96CE-6BC5-42E2-B219-5E8D93BC9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AC500-C36A-4C83-9610-C4F016AC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8" y="365125"/>
            <a:ext cx="10757452" cy="5811838"/>
          </a:xfrm>
        </p:spPr>
        <p:txBody>
          <a:bodyPr/>
          <a:lstStyle/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sz="3600" b="1" u="sng" dirty="0"/>
              <a:t>Psalm 2:7-8                                                                                                                        </a:t>
            </a:r>
            <a:r>
              <a:rPr lang="en-US" sz="3600" b="1" dirty="0"/>
              <a:t>I will proclaim the decree of the Lord: He said to me, "You are my Son; today I have become your Father. 8 Ask of me, and I will make the nations your inheritance, the ends of the earth your possession. </a:t>
            </a:r>
          </a:p>
          <a:p>
            <a:pPr marL="0" indent="0">
              <a:buNone/>
            </a:pPr>
            <a:r>
              <a:rPr lang="en-US" sz="3600" b="1" u="sng" dirty="0"/>
              <a:t>Proverbs 8:15-16                                                                                            </a:t>
            </a:r>
            <a:r>
              <a:rPr lang="en-US" sz="3600" b="1" dirty="0"/>
              <a:t>             By me kings reign, and princes decree justice. By me princes rule, and nobles, even all the judges of the earth.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177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cake, table, wall&#10;&#10;Description generated with very high confidence">
            <a:extLst>
              <a:ext uri="{FF2B5EF4-FFF2-40B4-BE49-F238E27FC236}">
                <a16:creationId xmlns:a16="http://schemas.microsoft.com/office/drawing/2014/main" id="{0E5662DF-41C1-4E60-8CBE-BDEAB371D8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44" y="716437"/>
            <a:ext cx="4053526" cy="5213023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5246CA-3D25-47D7-AC53-DCAEAEBC7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 fontScale="90000"/>
          </a:bodyPr>
          <a:lstStyle/>
          <a:p>
            <a:br>
              <a:rPr lang="en-US" sz="2800" dirty="0">
                <a:solidFill>
                  <a:schemeClr val="bg1"/>
                </a:solidFill>
              </a:rPr>
            </a:b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5400" dirty="0">
                <a:solidFill>
                  <a:schemeClr val="bg1"/>
                </a:solidFill>
                <a:latin typeface="Arial Black" panose="020B0A04020102020204" pitchFamily="34" charset="0"/>
              </a:rPr>
              <a:t>DECREE:</a:t>
            </a:r>
            <a:br>
              <a:rPr lang="en-US" sz="5400" dirty="0">
                <a:solidFill>
                  <a:schemeClr val="bg1"/>
                </a:solidFill>
              </a:rPr>
            </a:b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7BAB0-9B6D-4B16-B116-0399F7EB3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2022601"/>
            <a:ext cx="7161017" cy="41543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1. To determine judicially; to resolve by sentence; as, the court decreed that the property should be restored; or they decreed a restoration of the property.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2. To determine or resolve legislatively; to fix or appoint; to set or constitute by edict or in purpose.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Thou shalt decree a thing, and it shall be established. Job 22:28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731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B6473-3F28-4A3E-B10E-10E2C8D2F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683734" cy="1325563"/>
          </a:xfrm>
          <a:ln w="76200"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en-US" sz="9600" b="1" dirty="0">
                <a:latin typeface="AR JULIAN" panose="02000000000000000000" pitchFamily="2" charset="0"/>
              </a:rPr>
              <a:t>CREATE IT!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AF7E0-0707-4DCB-AD0F-0BFA0ADF2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351338"/>
          </a:xfrm>
        </p:spPr>
        <p:txBody>
          <a:bodyPr/>
          <a:lstStyle/>
          <a:p>
            <a:pPr marL="0" indent="0" algn="ctr">
              <a:buNone/>
            </a:pPr>
            <a:endParaRPr lang="en-US" sz="4800" b="1" u="sng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800" b="1" u="sng" dirty="0">
                <a:latin typeface="Arial Black" panose="020B0A04020102020204" pitchFamily="34" charset="0"/>
              </a:rPr>
              <a:t>LUKE 1:37</a:t>
            </a:r>
          </a:p>
          <a:p>
            <a:pPr marL="0" indent="0" algn="ctr">
              <a:buNone/>
            </a:pPr>
            <a:r>
              <a:rPr lang="en-US" sz="4800" b="1" dirty="0">
                <a:latin typeface="Arial Black" panose="020B0A04020102020204" pitchFamily="34" charset="0"/>
              </a:rPr>
              <a:t>FOR NO WORD SPOKEN BY GOD </a:t>
            </a:r>
            <a:r>
              <a:rPr lang="en-US" sz="4800" b="1" dirty="0" err="1">
                <a:latin typeface="Arial Black" panose="020B0A04020102020204" pitchFamily="34" charset="0"/>
              </a:rPr>
              <a:t>GOD</a:t>
            </a:r>
            <a:r>
              <a:rPr lang="en-US" sz="4800" b="1" dirty="0">
                <a:latin typeface="Arial Black" panose="020B0A04020102020204" pitchFamily="34" charset="0"/>
              </a:rPr>
              <a:t> IS WITHOUT POWER.</a:t>
            </a:r>
          </a:p>
          <a:p>
            <a:pPr marL="0" indent="0">
              <a:buNone/>
            </a:pPr>
            <a:endParaRPr lang="en-US" b="1" i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598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F164E5A-ABC0-4A97-86CA-5F7C26615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384" y="0"/>
            <a:ext cx="8116488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>
            <a:innerShdw blurRad="139700" dist="508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2393E8D-D10F-4FE1-AC21-8B44BEB50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2" y="1"/>
            <a:ext cx="4062127" cy="6857996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9BD4AC-79F4-4861-9B8A-4D72B7CCE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0600" y="254524"/>
            <a:ext cx="3276600" cy="1467175"/>
          </a:xfrm>
        </p:spPr>
        <p:txBody>
          <a:bodyPr anchor="b"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AR JULIAN" panose="02000000000000000000" pitchFamily="2" charset="0"/>
              </a:rPr>
              <a:t>CREATE IT…</a:t>
            </a:r>
          </a:p>
        </p:txBody>
      </p:sp>
      <p:pic>
        <p:nvPicPr>
          <p:cNvPr id="2050" name="Picture 2" descr="Image result for isaiah 55:11 message">
            <a:extLst>
              <a:ext uri="{FF2B5EF4-FFF2-40B4-BE49-F238E27FC236}">
                <a16:creationId xmlns:a16="http://schemas.microsoft.com/office/drawing/2014/main" id="{3A38890D-A989-44EC-A3D9-238AB8A71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5" y="527901"/>
            <a:ext cx="7869655" cy="616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E21B8-654E-4595-AEE1-3A41848DE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0599" y="1976222"/>
            <a:ext cx="2944151" cy="42007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HOLY SPIRIT HOVERS…</a:t>
            </a:r>
          </a:p>
          <a:p>
            <a:pPr marL="0" indent="0">
              <a:buNone/>
            </a:pPr>
            <a:r>
              <a:rPr lang="en-US" sz="3200" b="1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HEAVEN RUNS…</a:t>
            </a:r>
          </a:p>
          <a:p>
            <a:pPr marL="0" indent="0">
              <a:buNone/>
            </a:pPr>
            <a:r>
              <a:rPr lang="en-US" sz="3200" b="1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YOUR KINGDOM COME…</a:t>
            </a:r>
          </a:p>
          <a:p>
            <a:pPr marL="0" indent="0">
              <a:buNone/>
            </a:pPr>
            <a:r>
              <a:rPr lang="en-US" sz="3200" b="1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YOUR WILL BE DONE…</a:t>
            </a:r>
          </a:p>
          <a:p>
            <a:pPr marL="0" indent="0">
              <a:buNone/>
            </a:pPr>
            <a:endParaRPr lang="en-US" sz="1600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1"/>
                  </a:gs>
                </a:gsLst>
                <a:lin ang="48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835914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62F98-F61B-412A-8675-85F704E38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238295" cy="1325563"/>
          </a:xfrm>
        </p:spPr>
        <p:txBody>
          <a:bodyPr>
            <a:noAutofit/>
          </a:bodyPr>
          <a:lstStyle/>
          <a:p>
            <a:r>
              <a:rPr lang="en-US" sz="9600" b="1" dirty="0">
                <a:latin typeface="AR JULIAN" panose="02000000000000000000" pitchFamily="2" charset="0"/>
              </a:rPr>
              <a:t>CREATE IT...</a:t>
            </a:r>
          </a:p>
        </p:txBody>
      </p:sp>
      <p:pic>
        <p:nvPicPr>
          <p:cNvPr id="5" name="Content Placeholder 4" descr="A close up of a sign&#10;&#10;Description automatically generated">
            <a:extLst>
              <a:ext uri="{FF2B5EF4-FFF2-40B4-BE49-F238E27FC236}">
                <a16:creationId xmlns:a16="http://schemas.microsoft.com/office/drawing/2014/main" id="{B33092E0-97EA-4BDA-B7E8-B59188759A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8223" y="1960775"/>
            <a:ext cx="9822730" cy="4685121"/>
          </a:xfrm>
        </p:spPr>
      </p:pic>
    </p:spTree>
    <p:extLst>
      <p:ext uri="{BB962C8B-B14F-4D97-AF65-F5344CB8AC3E}">
        <p14:creationId xmlns:p14="http://schemas.microsoft.com/office/powerpoint/2010/main" val="737196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574037BF-C8E4-421B-B3FB-D9062C168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2682E8-FCCB-4FAF-9782-6952B05AE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8471" y="96420"/>
            <a:ext cx="1241803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54F5EF-914B-4117-9585-A69B3F9FE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478160" cy="1325563"/>
          </a:xfrm>
        </p:spPr>
        <p:txBody>
          <a:bodyPr>
            <a:normAutofit/>
          </a:bodyPr>
          <a:lstStyle/>
          <a:p>
            <a:endParaRPr lang="en-US" sz="44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056FFF7-52BD-4C56-8C0C-B4C191F92D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98054" y="297673"/>
            <a:ext cx="2444484" cy="4351338"/>
          </a:xfrm>
          <a:prstGeom prst="rect">
            <a:avLst/>
          </a:prstGeom>
        </p:spPr>
      </p:pic>
      <p:pic>
        <p:nvPicPr>
          <p:cNvPr id="5" name="Content Placeholder 4" descr="A drawing of a blue background&#10;&#10;Description automatically generated">
            <a:extLst>
              <a:ext uri="{FF2B5EF4-FFF2-40B4-BE49-F238E27FC236}">
                <a16:creationId xmlns:a16="http://schemas.microsoft.com/office/drawing/2014/main" id="{E473C605-0DE1-40DE-843D-58BDCCF9A25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95" r="19809" b="-3"/>
          <a:stretch/>
        </p:blipFill>
        <p:spPr>
          <a:xfrm>
            <a:off x="3667600" y="0"/>
            <a:ext cx="3536670" cy="3525420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A2AD3C78-C9E6-41C5-8D05-DADBB0439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31263" y="484632"/>
            <a:ext cx="2876095" cy="2022476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image for vision">
            <a:extLst>
              <a:ext uri="{FF2B5EF4-FFF2-40B4-BE49-F238E27FC236}">
                <a16:creationId xmlns:a16="http://schemas.microsoft.com/office/drawing/2014/main" id="{A3403DB3-9251-4201-ABB7-7366067DFD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8" r="28399" b="1"/>
          <a:stretch/>
        </p:blipFill>
        <p:spPr bwMode="auto">
          <a:xfrm>
            <a:off x="9063532" y="899923"/>
            <a:ext cx="2876095" cy="202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3F365939-3C5F-4265-AA65-49722F474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7602" y="4164379"/>
            <a:ext cx="3546267" cy="2208989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Image result for image for vision">
            <a:extLst>
              <a:ext uri="{FF2B5EF4-FFF2-40B4-BE49-F238E27FC236}">
                <a16:creationId xmlns:a16="http://schemas.microsoft.com/office/drawing/2014/main" id="{EDDD5C85-83B2-4E71-9F77-03E62EF208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6" r="20988" b="3"/>
          <a:stretch/>
        </p:blipFill>
        <p:spPr bwMode="auto">
          <a:xfrm>
            <a:off x="9315903" y="3311884"/>
            <a:ext cx="2876096" cy="371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black sign with white text&#10;&#10;Description automatically generated">
            <a:extLst>
              <a:ext uri="{FF2B5EF4-FFF2-40B4-BE49-F238E27FC236}">
                <a16:creationId xmlns:a16="http://schemas.microsoft.com/office/drawing/2014/main" id="{B0B19BC9-94C4-413E-B561-412AA0EA185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709" r="7991" b="3"/>
          <a:stretch/>
        </p:blipFill>
        <p:spPr>
          <a:xfrm>
            <a:off x="20667" y="2958861"/>
            <a:ext cx="3546267" cy="220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515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AB0D763-E715-4628-8B60-5D15916CE7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F9204591-70A5-4281-AD15-248C44BFD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999" cy="6858000"/>
          </a:xfrm>
          <a:custGeom>
            <a:avLst/>
            <a:gdLst>
              <a:gd name="connsiteX0" fmla="*/ 1399915 w 12191999"/>
              <a:gd name="connsiteY0" fmla="*/ 643467 h 6858000"/>
              <a:gd name="connsiteX1" fmla="*/ 1286934 w 12191999"/>
              <a:gd name="connsiteY1" fmla="*/ 756448 h 6858000"/>
              <a:gd name="connsiteX2" fmla="*/ 1286934 w 12191999"/>
              <a:gd name="connsiteY2" fmla="*/ 6101552 h 6858000"/>
              <a:gd name="connsiteX3" fmla="*/ 1399915 w 12191999"/>
              <a:gd name="connsiteY3" fmla="*/ 6214533 h 6858000"/>
              <a:gd name="connsiteX4" fmla="*/ 10802506 w 12191999"/>
              <a:gd name="connsiteY4" fmla="*/ 6214533 h 6858000"/>
              <a:gd name="connsiteX5" fmla="*/ 10915487 w 12191999"/>
              <a:gd name="connsiteY5" fmla="*/ 6101552 h 6858000"/>
              <a:gd name="connsiteX6" fmla="*/ 10915487 w 12191999"/>
              <a:gd name="connsiteY6" fmla="*/ 756448 h 6858000"/>
              <a:gd name="connsiteX7" fmla="*/ 10802506 w 12191999"/>
              <a:gd name="connsiteY7" fmla="*/ 643467 h 6858000"/>
              <a:gd name="connsiteX8" fmla="*/ 0 w 12191999"/>
              <a:gd name="connsiteY8" fmla="*/ 0 h 6858000"/>
              <a:gd name="connsiteX9" fmla="*/ 12191999 w 12191999"/>
              <a:gd name="connsiteY9" fmla="*/ 0 h 6858000"/>
              <a:gd name="connsiteX10" fmla="*/ 12191999 w 12191999"/>
              <a:gd name="connsiteY10" fmla="*/ 6858000 h 6858000"/>
              <a:gd name="connsiteX11" fmla="*/ 0 w 12191999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1999" h="6858000">
                <a:moveTo>
                  <a:pt x="1399915" y="643467"/>
                </a:moveTo>
                <a:cubicBezTo>
                  <a:pt x="1337517" y="643467"/>
                  <a:pt x="1286934" y="694050"/>
                  <a:pt x="1286934" y="756448"/>
                </a:cubicBezTo>
                <a:lnTo>
                  <a:pt x="1286934" y="6101552"/>
                </a:lnTo>
                <a:cubicBezTo>
                  <a:pt x="1286934" y="6163950"/>
                  <a:pt x="1337517" y="6214533"/>
                  <a:pt x="1399915" y="6214533"/>
                </a:cubicBezTo>
                <a:lnTo>
                  <a:pt x="10802506" y="6214533"/>
                </a:lnTo>
                <a:cubicBezTo>
                  <a:pt x="10864904" y="6214533"/>
                  <a:pt x="10915487" y="6163950"/>
                  <a:pt x="10915487" y="6101552"/>
                </a:cubicBezTo>
                <a:lnTo>
                  <a:pt x="10915487" y="756448"/>
                </a:lnTo>
                <a:cubicBezTo>
                  <a:pt x="10915487" y="694050"/>
                  <a:pt x="10864904" y="643467"/>
                  <a:pt x="10802506" y="643467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A close up of a sign&#10;&#10;Description automatically generated">
            <a:extLst>
              <a:ext uri="{FF2B5EF4-FFF2-40B4-BE49-F238E27FC236}">
                <a16:creationId xmlns:a16="http://schemas.microsoft.com/office/drawing/2014/main" id="{BC609E34-BADD-4A14-AAB3-3B4B7A1D5E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75000" y="1291536"/>
            <a:ext cx="7659119" cy="428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64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rock&#10;&#10;Description automatically generated">
            <a:extLst>
              <a:ext uri="{FF2B5EF4-FFF2-40B4-BE49-F238E27FC236}">
                <a16:creationId xmlns:a16="http://schemas.microsoft.com/office/drawing/2014/main" id="{8976D276-DE6B-471E-A12D-9CCDA40385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2172" b="324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325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05E4D-4482-4C46-A46C-25337F0F5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E7A8D-7968-4E14-877E-25AC6E3D5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8883"/>
            <a:ext cx="10515600" cy="5668080"/>
          </a:xfrm>
          <a:solidFill>
            <a:srgbClr val="FFC000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400" i="1" dirty="0">
                <a:solidFill>
                  <a:srgbClr val="C00000"/>
                </a:solidFill>
                <a:latin typeface="AR JULIAN" panose="02000000000000000000" pitchFamily="2" charset="0"/>
              </a:rPr>
              <a:t>THE AGES ARE CONVERGING AND NOW PROPHETIC WORDS THAT ARE INFUSED WITH God assignments are intersecting their moment.</a:t>
            </a:r>
          </a:p>
          <a:p>
            <a:pPr marL="0" indent="0">
              <a:buNone/>
            </a:pPr>
            <a:r>
              <a:rPr lang="en-US" sz="4400" dirty="0">
                <a:latin typeface="AR JULIAN" panose="02000000000000000000" pitchFamily="2" charset="0"/>
              </a:rPr>
              <a:t>                            </a:t>
            </a:r>
            <a:r>
              <a:rPr lang="en-US" sz="4000" dirty="0" err="1">
                <a:solidFill>
                  <a:srgbClr val="C00000"/>
                </a:solidFill>
                <a:latin typeface="AR JULIAN" panose="02000000000000000000" pitchFamily="2" charset="0"/>
              </a:rPr>
              <a:t>tim</a:t>
            </a:r>
            <a:r>
              <a:rPr lang="en-US" sz="4000" dirty="0">
                <a:solidFill>
                  <a:srgbClr val="C00000"/>
                </a:solidFill>
                <a:latin typeface="AR JULIAN" panose="02000000000000000000" pitchFamily="2" charset="0"/>
              </a:rPr>
              <a:t> sheets</a:t>
            </a:r>
          </a:p>
          <a:p>
            <a:pPr marL="0" indent="0">
              <a:buNone/>
            </a:pPr>
            <a:r>
              <a:rPr lang="en-US" dirty="0">
                <a:latin typeface="AR JULIAN" panose="02000000000000000000" pitchFamily="2" charset="0"/>
              </a:rPr>
              <a:t>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143892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E563C079-9864-4FE1-AC2E-0A4971A512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92" b="160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294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4">
            <a:extLst>
              <a:ext uri="{FF2B5EF4-FFF2-40B4-BE49-F238E27FC236}">
                <a16:creationId xmlns:a16="http://schemas.microsoft.com/office/drawing/2014/main" id="{55B4D12B-FF2D-4EA3-BDD7-EA46EC3363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416" y="643467"/>
            <a:ext cx="5278140" cy="527814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8D1273-2F30-4D31-84B4-09517F24F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42" y="632990"/>
            <a:ext cx="4062643" cy="1043409"/>
          </a:xfrm>
        </p:spPr>
        <p:txBody>
          <a:bodyPr>
            <a:normAutofit/>
          </a:bodyPr>
          <a:lstStyle/>
          <a:p>
            <a:r>
              <a:rPr lang="en-US" sz="3600">
                <a:latin typeface="Arial Black" panose="020B0A04020102020204" pitchFamily="34" charset="0"/>
              </a:rPr>
              <a:t>THE DECREE…</a:t>
            </a:r>
          </a:p>
        </p:txBody>
      </p:sp>
      <p:sp>
        <p:nvSpPr>
          <p:cNvPr id="22" name="Content Placeholder 9"/>
          <p:cNvSpPr>
            <a:spLocks noGrp="1"/>
          </p:cNvSpPr>
          <p:nvPr>
            <p:ph idx="1"/>
          </p:nvPr>
        </p:nvSpPr>
        <p:spPr>
          <a:xfrm>
            <a:off x="518474" y="1774372"/>
            <a:ext cx="4064409" cy="275408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 Black" panose="020B0A04020102020204" pitchFamily="34" charset="0"/>
              </a:rPr>
              <a:t>GAZAR —                                   to cut,                         to divide,                             to cut down,                     to cut off,                         to cut in two,                         to snatch,                   to decree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13788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42746EB9-90EF-4B05-A108-ACFB3FC60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72943" y="4365304"/>
            <a:ext cx="1705848" cy="17058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15B4BF-9445-4928-8CB0-2B03A7A0E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0" y="762000"/>
            <a:ext cx="3759200" cy="3340100"/>
          </a:xfrm>
          <a:ln w="76200"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  <a:latin typeface="Arial Black" panose="020B0A04020102020204" pitchFamily="34" charset="0"/>
              </a:rPr>
              <a:t>DECREE: </a:t>
            </a:r>
            <a:r>
              <a:rPr lang="en-US" i="1" dirty="0">
                <a:solidFill>
                  <a:srgbClr val="FFFFFF"/>
                </a:solidFill>
                <a:latin typeface="Arial Black" panose="020B0A04020102020204" pitchFamily="34" charset="0"/>
              </a:rPr>
              <a:t>To judge; to divide.</a:t>
            </a:r>
            <a:br>
              <a:rPr lang="en-US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endParaRPr lang="en-US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BD954-6890-43B7-8F7A-06EBAE579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2017" y="596348"/>
            <a:ext cx="4953663" cy="5231958"/>
          </a:xfrm>
          <a:ln w="76200">
            <a:solidFill>
              <a:srgbClr val="C00000"/>
            </a:solidFill>
          </a:ln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b="1" dirty="0"/>
              <a:t>1. Judicial decision, or determination of a litigated cause; as a decree of the court of chancery. The decision of a court of equity is called a decree; that of a court of law, a judgment.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2. In the civil law, a determination or judgment of the emperor on a suit between parties.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3. An edict or law made by a council for regulating any business within their jurisdiction; as the decrees of ecclesiastical councils.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01975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6">
            <a:extLst>
              <a:ext uri="{FF2B5EF4-FFF2-40B4-BE49-F238E27FC236}">
                <a16:creationId xmlns:a16="http://schemas.microsoft.com/office/drawing/2014/main" id="{98F6780A-F3CC-4F29-8454-4FA839FC9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01376" y="4190629"/>
            <a:ext cx="1705848" cy="17058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A27F1F-B719-4A48-81A2-E5B81E8E3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0" y="762000"/>
            <a:ext cx="3759200" cy="3340100"/>
          </a:xfrm>
          <a:ln w="76200"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en-US" dirty="0">
                <a:solidFill>
                  <a:srgbClr val="FFFFFF"/>
                </a:solidFill>
                <a:latin typeface="Arial Black" panose="020B0A04020102020204" pitchFamily="34" charset="0"/>
              </a:rPr>
              <a:t>DECREE: </a:t>
            </a:r>
            <a:r>
              <a:rPr lang="en-US" i="1" dirty="0">
                <a:solidFill>
                  <a:srgbClr val="FFFFFF"/>
                </a:solidFill>
                <a:latin typeface="Arial Black" panose="020B0A04020102020204" pitchFamily="34" charset="0"/>
              </a:rPr>
              <a:t>To judge; to divide.</a:t>
            </a:r>
            <a:br>
              <a:rPr lang="en-US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E0177-7EC8-4311-B7F3-EB482BD0A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2890" y="659958"/>
            <a:ext cx="5684411" cy="5411193"/>
          </a:xfrm>
          <a:ln w="76200">
            <a:solidFill>
              <a:srgbClr val="C00000"/>
            </a:solidFill>
          </a:ln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4. In general, an order, edict or law made by a superior as a rule to govern inferiors.</a:t>
            </a:r>
          </a:p>
          <a:p>
            <a:pPr marL="0" indent="0">
              <a:buNone/>
            </a:pPr>
            <a:r>
              <a:rPr lang="en-US" sz="2400" b="1" dirty="0"/>
              <a:t>There went a decree from Cesar Augustus, that all the world should be taxed. Luke 2.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5. Established law, or rule.</a:t>
            </a:r>
          </a:p>
          <a:p>
            <a:pPr marL="0" indent="0">
              <a:buNone/>
            </a:pPr>
            <a:r>
              <a:rPr lang="en-US" sz="2400" b="1" dirty="0"/>
              <a:t>He made a decree for the rain. Job 20:28.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6. In theology, predetermined purpose of God; the purpose or determination of an immutable Being, whose plan of operations is, like himself, unchangeable.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01522111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489</Words>
  <Application>Microsoft Office PowerPoint</Application>
  <PresentationFormat>Widescreen</PresentationFormat>
  <Paragraphs>49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 JULIAN</vt:lpstr>
      <vt:lpstr>Arial</vt:lpstr>
      <vt:lpstr>Arial Black</vt:lpstr>
      <vt:lpstr>Corbel</vt:lpstr>
      <vt:lpstr>Depth</vt:lpstr>
      <vt:lpstr>THE DECREE 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DECREE…</vt:lpstr>
      <vt:lpstr> DECREE: To judge; to divide. </vt:lpstr>
      <vt:lpstr> DECREE: To judge; to divide. </vt:lpstr>
      <vt:lpstr>       THE DECREE: The predetermined purpose of God; the purpose or determination of an immutable Being, whose plan of operations is, like himself, unchangeable </vt:lpstr>
      <vt:lpstr>PowerPoint Presentation</vt:lpstr>
      <vt:lpstr>  DECREE: </vt:lpstr>
      <vt:lpstr>CREATE IT!</vt:lpstr>
      <vt:lpstr>CREATE IT…</vt:lpstr>
      <vt:lpstr>CREATE IT...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DECREE 2019</dc:title>
  <dc:creator>Kimble Love</dc:creator>
  <cp:lastModifiedBy>Betty Love</cp:lastModifiedBy>
  <cp:revision>15</cp:revision>
  <dcterms:created xsi:type="dcterms:W3CDTF">2019-01-06T13:27:26Z</dcterms:created>
  <dcterms:modified xsi:type="dcterms:W3CDTF">2020-01-05T13:47:40Z</dcterms:modified>
</cp:coreProperties>
</file>