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71" r:id="rId3"/>
    <p:sldId id="279" r:id="rId4"/>
    <p:sldId id="281" r:id="rId5"/>
    <p:sldId id="257" r:id="rId6"/>
    <p:sldId id="275" r:id="rId7"/>
    <p:sldId id="280" r:id="rId8"/>
    <p:sldId id="286" r:id="rId9"/>
    <p:sldId id="287" r:id="rId10"/>
    <p:sldId id="288" r:id="rId11"/>
    <p:sldId id="282" r:id="rId12"/>
    <p:sldId id="283" r:id="rId13"/>
    <p:sldId id="284" r:id="rId14"/>
    <p:sldId id="285" r:id="rId15"/>
    <p:sldId id="2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79"/>
            <p14:sldId id="281"/>
            <p14:sldId id="257"/>
            <p14:sldId id="275"/>
          </p14:sldIdLst>
        </p14:section>
        <p14:section name="Untitled Section" id="{B1825D82-4871-4AD7-8787-5DFC66A3E532}">
          <p14:sldIdLst>
            <p14:sldId id="280"/>
            <p14:sldId id="286"/>
            <p14:sldId id="287"/>
            <p14:sldId id="288"/>
            <p14:sldId id="282"/>
          </p14:sldIdLst>
        </p14:section>
        <p14:section name="Learn More" id="{2CC34DB2-6590-42C0-AD4B-A04C6060184E}">
          <p14:sldIdLst>
            <p14:sldId id="283"/>
            <p14:sldId id="284"/>
            <p14:sldId id="285"/>
            <p14:sldId id="2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14" autoAdjust="0"/>
  </p:normalViewPr>
  <p:slideViewPr>
    <p:cSldViewPr snapToGrid="0">
      <p:cViewPr varScale="1">
        <p:scale>
          <a:sx n="69" d="100"/>
          <a:sy n="69" d="100"/>
        </p:scale>
        <p:origin x="84"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86"/>
    </p:cViewPr>
  </p:sorterViewPr>
  <p:notesViewPr>
    <p:cSldViewPr snapToGrid="0">
      <p:cViewPr varScale="1">
        <p:scale>
          <a:sx n="69" d="100"/>
          <a:sy n="69" d="100"/>
        </p:scale>
        <p:origin x="278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11/6/2018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11/6/2018</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dirty="0"/>
              <a:t>Edit Master text styles</a:t>
            </a:r>
          </a:p>
          <a:p>
            <a:pPr marL="228600" lvl="0" indent="-228600" algn="l" defTabSz="914400" rtl="0" eaLnBrk="1" latinLnBrk="0" hangingPunct="1">
              <a:lnSpc>
                <a:spcPct val="90000"/>
              </a:lnSpc>
              <a:spcBef>
                <a:spcPct val="30000"/>
              </a:spcBef>
              <a:buFont typeface="Arial" panose="020B0604020202020204" pitchFamily="34" charset="0"/>
              <a:buChar char="•"/>
            </a:pPr>
            <a:r>
              <a:rPr lang="en-US" dirty="0"/>
              <a:t>Second level</a:t>
            </a:r>
          </a:p>
          <a:p>
            <a:pPr marL="685800" lvl="1" indent="-228600" algn="l" defTabSz="914400" rtl="0" eaLnBrk="1" latinLnBrk="0" hangingPunct="1">
              <a:lnSpc>
                <a:spcPct val="90000"/>
              </a:lnSpc>
              <a:spcBef>
                <a:spcPct val="30000"/>
              </a:spcBef>
              <a:buFont typeface="Arial" panose="020B0604020202020204" pitchFamily="34" charset="0"/>
              <a:buChar char="•"/>
            </a:pPr>
            <a:r>
              <a:rPr lang="en-US" dirty="0"/>
              <a:t>Third level</a:t>
            </a:r>
          </a:p>
          <a:p>
            <a:pPr marL="1143000" lvl="2" indent="-228600" algn="l" defTabSz="914400" rtl="0" eaLnBrk="1" latinLnBrk="0" hangingPunct="1">
              <a:lnSpc>
                <a:spcPct val="90000"/>
              </a:lnSpc>
              <a:spcBef>
                <a:spcPct val="30000"/>
              </a:spcBef>
              <a:buFont typeface="Arial" panose="020B0604020202020204" pitchFamily="34" charset="0"/>
              <a:buChar char="•"/>
            </a:pPr>
            <a:r>
              <a:rPr lang="en-US" dirty="0"/>
              <a:t>Fourth level</a:t>
            </a:r>
          </a:p>
          <a:p>
            <a:pPr marL="1600200" lvl="3" indent="-228600" algn="l" defTabSz="914400" rtl="0" eaLnBrk="1" latinLnBrk="0" hangingPunct="1">
              <a:lnSpc>
                <a:spcPct val="90000"/>
              </a:lnSpc>
              <a:spcBef>
                <a:spcPct val="300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11/6/2018</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CNql-wSfM0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16836"/>
            <a:ext cx="10515600" cy="2027582"/>
          </a:xfrm>
        </p:spPr>
        <p:txBody>
          <a:bodyPr anchor="ctr" anchorCtr="0">
            <a:normAutofit/>
          </a:bodyPr>
          <a:lstStyle/>
          <a:p>
            <a:r>
              <a:rPr lang="en-US" sz="6000" b="1" dirty="0">
                <a:solidFill>
                  <a:schemeClr val="bg1"/>
                </a:solidFill>
              </a:rPr>
              <a:t>SEEDTIME AND HARVEST</a:t>
            </a:r>
          </a:p>
        </p:txBody>
      </p:sp>
      <p:sp>
        <p:nvSpPr>
          <p:cNvPr id="3" name="Subtitle 2"/>
          <p:cNvSpPr>
            <a:spLocks noGrp="1"/>
          </p:cNvSpPr>
          <p:nvPr>
            <p:ph type="subTitle" idx="4294967295"/>
          </p:nvPr>
        </p:nvSpPr>
        <p:spPr>
          <a:xfrm>
            <a:off x="855620" y="2054087"/>
            <a:ext cx="9582736" cy="1126435"/>
          </a:xfrm>
        </p:spPr>
        <p:txBody>
          <a:bodyPr>
            <a:noAutofit/>
          </a:bodyPr>
          <a:lstStyle/>
          <a:p>
            <a:pPr marL="0" indent="0">
              <a:buNone/>
            </a:pPr>
            <a:r>
              <a:rPr lang="en-US" sz="4000" b="1" dirty="0">
                <a:solidFill>
                  <a:schemeClr val="bg1"/>
                </a:solidFill>
                <a:latin typeface="+mj-lt"/>
              </a:rPr>
              <a:t>The Land Recovery Act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3491344" y="3429000"/>
            <a:ext cx="5029199" cy="241068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327B2-58EC-4069-ADDF-7D4DDF05EB02}"/>
              </a:ext>
            </a:extLst>
          </p:cNvPr>
          <p:cNvSpPr>
            <a:spLocks noGrp="1"/>
          </p:cNvSpPr>
          <p:nvPr>
            <p:ph type="title"/>
          </p:nvPr>
        </p:nvSpPr>
        <p:spPr/>
        <p:txBody>
          <a:bodyPr>
            <a:normAutofit/>
          </a:bodyPr>
          <a:lstStyle/>
          <a:p>
            <a:r>
              <a:rPr lang="en-US" sz="3600" b="1" dirty="0">
                <a:solidFill>
                  <a:schemeClr val="tx1"/>
                </a:solidFill>
              </a:rPr>
              <a:t>MANIFESTED SONS OF GOD</a:t>
            </a:r>
          </a:p>
        </p:txBody>
      </p:sp>
      <p:sp>
        <p:nvSpPr>
          <p:cNvPr id="3" name="Content Placeholder 2">
            <a:extLst>
              <a:ext uri="{FF2B5EF4-FFF2-40B4-BE49-F238E27FC236}">
                <a16:creationId xmlns:a16="http://schemas.microsoft.com/office/drawing/2014/main" id="{2AFD29F8-2D15-45F6-97DC-E0B1549A27DE}"/>
              </a:ext>
            </a:extLst>
          </p:cNvPr>
          <p:cNvSpPr>
            <a:spLocks noGrp="1"/>
          </p:cNvSpPr>
          <p:nvPr>
            <p:ph sz="quarter" idx="10"/>
          </p:nvPr>
        </p:nvSpPr>
        <p:spPr>
          <a:xfrm>
            <a:off x="886690" y="1435608"/>
            <a:ext cx="10293927" cy="4549556"/>
          </a:xfrm>
        </p:spPr>
        <p:txBody>
          <a:bodyPr>
            <a:normAutofit/>
          </a:bodyPr>
          <a:lstStyle/>
          <a:p>
            <a:r>
              <a:rPr lang="en-US" sz="2000" b="1" dirty="0">
                <a:solidFill>
                  <a:schemeClr val="tx1"/>
                </a:solidFill>
              </a:rPr>
              <a:t>THE KEY – BELIEVE AND RECEIVE CHRIST JESUS AS MESSIAH</a:t>
            </a:r>
          </a:p>
          <a:p>
            <a:r>
              <a:rPr lang="en-US" sz="2000" b="1" dirty="0">
                <a:solidFill>
                  <a:schemeClr val="tx1"/>
                </a:solidFill>
              </a:rPr>
              <a:t>	John 14:6 – “I AM the way, the truth, and the life.  No man comes to the 			Father except through Me.”</a:t>
            </a:r>
          </a:p>
          <a:p>
            <a:r>
              <a:rPr lang="en-US" sz="2000" b="1" dirty="0">
                <a:solidFill>
                  <a:schemeClr val="tx1"/>
                </a:solidFill>
              </a:rPr>
              <a:t>	John 1:12 – “But as many as received Him, to them He gave the right to 			become children of God, to those who believe in His Name…”</a:t>
            </a:r>
          </a:p>
          <a:p>
            <a:r>
              <a:rPr lang="en-US" sz="2000" b="1" dirty="0">
                <a:solidFill>
                  <a:schemeClr val="tx1"/>
                </a:solidFill>
              </a:rPr>
              <a:t>	Romans 8:19 – “For the earnest expectation of the creation eagerly waits for 		the revealing of the sons of God.”</a:t>
            </a:r>
          </a:p>
        </p:txBody>
      </p:sp>
    </p:spTree>
    <p:extLst>
      <p:ext uri="{BB962C8B-B14F-4D97-AF65-F5344CB8AC3E}">
        <p14:creationId xmlns:p14="http://schemas.microsoft.com/office/powerpoint/2010/main" val="345272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C48C-F914-489A-86F8-4FD0A6829950}"/>
              </a:ext>
            </a:extLst>
          </p:cNvPr>
          <p:cNvSpPr>
            <a:spLocks noGrp="1"/>
          </p:cNvSpPr>
          <p:nvPr>
            <p:ph type="title"/>
          </p:nvPr>
        </p:nvSpPr>
        <p:spPr/>
        <p:txBody>
          <a:bodyPr>
            <a:noAutofit/>
          </a:bodyPr>
          <a:lstStyle/>
          <a:p>
            <a:r>
              <a:rPr lang="en-US" sz="3600" b="1" dirty="0">
                <a:solidFill>
                  <a:schemeClr val="tx1"/>
                </a:solidFill>
              </a:rPr>
              <a:t>SOYBEAN INCREASE</a:t>
            </a:r>
          </a:p>
        </p:txBody>
      </p:sp>
      <p:pic>
        <p:nvPicPr>
          <p:cNvPr id="5" name="Content Placeholder 4">
            <a:extLst>
              <a:ext uri="{FF2B5EF4-FFF2-40B4-BE49-F238E27FC236}">
                <a16:creationId xmlns:a16="http://schemas.microsoft.com/office/drawing/2014/main" id="{BB77C778-D939-4A8E-8957-29CA041FC84A}"/>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911926" y="1911927"/>
            <a:ext cx="2964874" cy="4156364"/>
          </a:xfrm>
          <a:ln>
            <a:solidFill>
              <a:schemeClr val="tx1"/>
            </a:solidFill>
          </a:ln>
        </p:spPr>
      </p:pic>
      <p:pic>
        <p:nvPicPr>
          <p:cNvPr id="8" name="Picture 7">
            <a:extLst>
              <a:ext uri="{FF2B5EF4-FFF2-40B4-BE49-F238E27FC236}">
                <a16:creationId xmlns:a16="http://schemas.microsoft.com/office/drawing/2014/main" id="{A775D84E-E737-4858-A81C-D3E7DB05E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509" y="1911927"/>
            <a:ext cx="2964874" cy="4156364"/>
          </a:xfrm>
          <a:prstGeom prst="rect">
            <a:avLst/>
          </a:prstGeom>
          <a:ln>
            <a:solidFill>
              <a:schemeClr val="tx1"/>
            </a:solidFill>
          </a:ln>
        </p:spPr>
      </p:pic>
    </p:spTree>
    <p:extLst>
      <p:ext uri="{BB962C8B-B14F-4D97-AF65-F5344CB8AC3E}">
        <p14:creationId xmlns:p14="http://schemas.microsoft.com/office/powerpoint/2010/main" val="3769944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2D68-B32F-426C-B0B4-C395D74A51E2}"/>
              </a:ext>
            </a:extLst>
          </p:cNvPr>
          <p:cNvSpPr>
            <a:spLocks noGrp="1"/>
          </p:cNvSpPr>
          <p:nvPr>
            <p:ph type="title"/>
          </p:nvPr>
        </p:nvSpPr>
        <p:spPr/>
        <p:txBody>
          <a:bodyPr>
            <a:noAutofit/>
          </a:bodyPr>
          <a:lstStyle/>
          <a:p>
            <a:r>
              <a:rPr lang="en-US" sz="4000" b="1" dirty="0">
                <a:solidFill>
                  <a:schemeClr val="bg1">
                    <a:lumMod val="95000"/>
                  </a:schemeClr>
                </a:solidFill>
              </a:rPr>
              <a:t>CORN INCREASE</a:t>
            </a:r>
          </a:p>
        </p:txBody>
      </p:sp>
      <p:pic>
        <p:nvPicPr>
          <p:cNvPr id="4" name="Picture 3">
            <a:extLst>
              <a:ext uri="{FF2B5EF4-FFF2-40B4-BE49-F238E27FC236}">
                <a16:creationId xmlns:a16="http://schemas.microsoft.com/office/drawing/2014/main" id="{40683E64-016F-40E4-904F-A8D4E17C3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3" y="1530927"/>
            <a:ext cx="4322616" cy="3796146"/>
          </a:xfrm>
          <a:prstGeom prst="rect">
            <a:avLst/>
          </a:prstGeom>
          <a:ln>
            <a:solidFill>
              <a:schemeClr val="tx1"/>
            </a:solidFill>
          </a:ln>
        </p:spPr>
      </p:pic>
      <p:pic>
        <p:nvPicPr>
          <p:cNvPr id="6" name="Picture 5">
            <a:extLst>
              <a:ext uri="{FF2B5EF4-FFF2-40B4-BE49-F238E27FC236}">
                <a16:creationId xmlns:a16="http://schemas.microsoft.com/office/drawing/2014/main" id="{EC0901C4-01F1-4398-90FD-3BE2E98BE4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1" y="1530926"/>
            <a:ext cx="4322617" cy="3796147"/>
          </a:xfrm>
          <a:prstGeom prst="rect">
            <a:avLst/>
          </a:prstGeom>
          <a:ln>
            <a:solidFill>
              <a:schemeClr val="tx1"/>
            </a:solidFill>
          </a:ln>
        </p:spPr>
      </p:pic>
    </p:spTree>
    <p:extLst>
      <p:ext uri="{BB962C8B-B14F-4D97-AF65-F5344CB8AC3E}">
        <p14:creationId xmlns:p14="http://schemas.microsoft.com/office/powerpoint/2010/main" val="1907584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2AA11-AD50-4C5F-BF3F-32AB5CA57C9F}"/>
              </a:ext>
            </a:extLst>
          </p:cNvPr>
          <p:cNvSpPr>
            <a:spLocks noGrp="1"/>
          </p:cNvSpPr>
          <p:nvPr>
            <p:ph type="title"/>
          </p:nvPr>
        </p:nvSpPr>
        <p:spPr/>
        <p:txBody>
          <a:bodyPr>
            <a:normAutofit/>
          </a:bodyPr>
          <a:lstStyle/>
          <a:p>
            <a:r>
              <a:rPr lang="en-US" sz="3600" b="1" dirty="0">
                <a:solidFill>
                  <a:schemeClr val="tx1"/>
                </a:solidFill>
              </a:rPr>
              <a:t>IRRIGATION INCREASE</a:t>
            </a:r>
          </a:p>
        </p:txBody>
      </p:sp>
      <p:pic>
        <p:nvPicPr>
          <p:cNvPr id="5" name="Content Placeholder 4">
            <a:extLst>
              <a:ext uri="{FF2B5EF4-FFF2-40B4-BE49-F238E27FC236}">
                <a16:creationId xmlns:a16="http://schemas.microsoft.com/office/drawing/2014/main" id="{9DEF2E38-F235-47AA-9174-F73B284F4162}"/>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06582" y="1768078"/>
            <a:ext cx="4696691" cy="3912286"/>
          </a:xfrm>
        </p:spPr>
      </p:pic>
      <p:sp>
        <p:nvSpPr>
          <p:cNvPr id="6" name="TextBox 5">
            <a:extLst>
              <a:ext uri="{FF2B5EF4-FFF2-40B4-BE49-F238E27FC236}">
                <a16:creationId xmlns:a16="http://schemas.microsoft.com/office/drawing/2014/main" id="{C822B1C3-68F3-4A12-954D-F3365B150533}"/>
              </a:ext>
            </a:extLst>
          </p:cNvPr>
          <p:cNvSpPr txBox="1"/>
          <p:nvPr/>
        </p:nvSpPr>
        <p:spPr>
          <a:xfrm>
            <a:off x="6096000" y="1768078"/>
            <a:ext cx="4433452" cy="3785652"/>
          </a:xfrm>
          <a:prstGeom prst="rect">
            <a:avLst/>
          </a:prstGeom>
          <a:noFill/>
        </p:spPr>
        <p:txBody>
          <a:bodyPr wrap="square" rtlCol="0" anchor="ctr">
            <a:spAutoFit/>
          </a:bodyPr>
          <a:lstStyle/>
          <a:p>
            <a:r>
              <a:rPr lang="en-US" sz="2400" b="1" dirty="0"/>
              <a:t>And Isaac dug again the wells of water which they had dug in the days of Abraham his father, for the Philistines had stopped them up after the death of Abraham. He called them by the names which his father had called them.  </a:t>
            </a:r>
          </a:p>
          <a:p>
            <a:r>
              <a:rPr lang="en-US" sz="2400" b="1" dirty="0"/>
              <a:t>Genesis 26:18</a:t>
            </a:r>
          </a:p>
        </p:txBody>
      </p:sp>
    </p:spTree>
    <p:extLst>
      <p:ext uri="{BB962C8B-B14F-4D97-AF65-F5344CB8AC3E}">
        <p14:creationId xmlns:p14="http://schemas.microsoft.com/office/powerpoint/2010/main" val="1758088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E37F-BDF1-48C0-84B9-451A88654A0B}"/>
              </a:ext>
            </a:extLst>
          </p:cNvPr>
          <p:cNvSpPr>
            <a:spLocks noGrp="1"/>
          </p:cNvSpPr>
          <p:nvPr>
            <p:ph type="title"/>
          </p:nvPr>
        </p:nvSpPr>
        <p:spPr/>
        <p:txBody>
          <a:bodyPr>
            <a:normAutofit/>
          </a:bodyPr>
          <a:lstStyle/>
          <a:p>
            <a:r>
              <a:rPr lang="en-US" sz="3600" b="1" dirty="0"/>
              <a:t>ANNUAL INCREASE</a:t>
            </a:r>
          </a:p>
        </p:txBody>
      </p:sp>
      <p:graphicFrame>
        <p:nvGraphicFramePr>
          <p:cNvPr id="6" name="Content Placeholder 5">
            <a:extLst>
              <a:ext uri="{FF2B5EF4-FFF2-40B4-BE49-F238E27FC236}">
                <a16:creationId xmlns:a16="http://schemas.microsoft.com/office/drawing/2014/main" id="{AF1570A6-7D54-458B-B913-47A7564D37B4}"/>
              </a:ext>
            </a:extLst>
          </p:cNvPr>
          <p:cNvGraphicFramePr>
            <a:graphicFrameLocks noGrp="1"/>
          </p:cNvGraphicFramePr>
          <p:nvPr>
            <p:ph sz="quarter" idx="10"/>
            <p:extLst>
              <p:ext uri="{D42A27DB-BD31-4B8C-83A1-F6EECF244321}">
                <p14:modId xmlns:p14="http://schemas.microsoft.com/office/powerpoint/2010/main" val="282027417"/>
              </p:ext>
            </p:extLst>
          </p:nvPr>
        </p:nvGraphicFramePr>
        <p:xfrm>
          <a:off x="775855" y="1579417"/>
          <a:ext cx="9531926" cy="4447308"/>
        </p:xfrm>
        <a:graphic>
          <a:graphicData uri="http://schemas.openxmlformats.org/drawingml/2006/table">
            <a:tbl>
              <a:tblPr firstRow="1" firstCol="1" bandRow="1">
                <a:tableStyleId>{5C22544A-7EE6-4342-B048-85BDC9FD1C3A}</a:tableStyleId>
              </a:tblPr>
              <a:tblGrid>
                <a:gridCol w="2790495">
                  <a:extLst>
                    <a:ext uri="{9D8B030D-6E8A-4147-A177-3AD203B41FA5}">
                      <a16:colId xmlns:a16="http://schemas.microsoft.com/office/drawing/2014/main" val="765279634"/>
                    </a:ext>
                  </a:extLst>
                </a:gridCol>
                <a:gridCol w="3125065">
                  <a:extLst>
                    <a:ext uri="{9D8B030D-6E8A-4147-A177-3AD203B41FA5}">
                      <a16:colId xmlns:a16="http://schemas.microsoft.com/office/drawing/2014/main" val="1430586057"/>
                    </a:ext>
                  </a:extLst>
                </a:gridCol>
                <a:gridCol w="2457734">
                  <a:extLst>
                    <a:ext uri="{9D8B030D-6E8A-4147-A177-3AD203B41FA5}">
                      <a16:colId xmlns:a16="http://schemas.microsoft.com/office/drawing/2014/main" val="990017999"/>
                    </a:ext>
                  </a:extLst>
                </a:gridCol>
                <a:gridCol w="465979">
                  <a:extLst>
                    <a:ext uri="{9D8B030D-6E8A-4147-A177-3AD203B41FA5}">
                      <a16:colId xmlns:a16="http://schemas.microsoft.com/office/drawing/2014/main" val="3978617138"/>
                    </a:ext>
                  </a:extLst>
                </a:gridCol>
                <a:gridCol w="692653">
                  <a:extLst>
                    <a:ext uri="{9D8B030D-6E8A-4147-A177-3AD203B41FA5}">
                      <a16:colId xmlns:a16="http://schemas.microsoft.com/office/drawing/2014/main" val="3518301417"/>
                    </a:ext>
                  </a:extLst>
                </a:gridCol>
              </a:tblGrid>
              <a:tr h="370609">
                <a:tc gridSpan="5">
                  <a:txBody>
                    <a:bodyPr/>
                    <a:lstStyle/>
                    <a:p>
                      <a:pPr marL="0" marR="0">
                        <a:spcBef>
                          <a:spcPts val="0"/>
                        </a:spcBef>
                        <a:spcAft>
                          <a:spcPts val="0"/>
                        </a:spcAft>
                      </a:pPr>
                      <a:r>
                        <a:rPr lang="en-US" sz="2400" b="1" dirty="0" err="1">
                          <a:solidFill>
                            <a:schemeClr val="tx1"/>
                          </a:solidFill>
                          <a:effectLst/>
                        </a:rPr>
                        <a:t>Gracewood</a:t>
                      </a:r>
                      <a:r>
                        <a:rPr lang="en-US" sz="2400" b="1" dirty="0">
                          <a:solidFill>
                            <a:schemeClr val="tx1"/>
                          </a:solidFill>
                          <a:effectLst/>
                        </a:rPr>
                        <a:t>/Promise Land Yield/Acre</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2794163"/>
                  </a:ext>
                </a:extLst>
              </a:tr>
              <a:tr h="370609">
                <a:tc>
                  <a:txBody>
                    <a:bodyPr/>
                    <a:lstStyle/>
                    <a:p>
                      <a:pPr algn="r"/>
                      <a:r>
                        <a:rPr lang="en-US" sz="1800" b="1" dirty="0">
                          <a:solidFill>
                            <a:schemeClr val="tx1"/>
                          </a:solidFill>
                          <a:effectLst/>
                          <a:latin typeface="+mn-lt"/>
                          <a:cs typeface="Times New Roman" panose="02020603050405020304" pitchFamily="18" charset="0"/>
                        </a:rPr>
                        <a:t>Year</a:t>
                      </a:r>
                    </a:p>
                  </a:txBody>
                  <a:tcPr marL="68580" marR="68580" marT="0" marB="0" anchor="b"/>
                </a:tc>
                <a:tc>
                  <a:txBody>
                    <a:bodyPr/>
                    <a:lstStyle/>
                    <a:p>
                      <a:pPr marL="0" marR="0" algn="r">
                        <a:spcBef>
                          <a:spcPts val="0"/>
                        </a:spcBef>
                        <a:spcAft>
                          <a:spcPts val="0"/>
                        </a:spcAft>
                      </a:pPr>
                      <a:r>
                        <a:rPr lang="en-US" sz="1800" b="1" dirty="0">
                          <a:effectLst/>
                        </a:rPr>
                        <a:t>Corn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ctr">
                        <a:spcBef>
                          <a:spcPts val="0"/>
                        </a:spcBef>
                        <a:spcAft>
                          <a:spcPts val="0"/>
                        </a:spcAft>
                      </a:pPr>
                      <a:r>
                        <a:rPr lang="en-US" sz="1800" b="1" dirty="0">
                          <a:effectLst/>
                        </a:rPr>
                        <a:t>                        Soybeans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endParaRPr lang="en-US" sz="1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68638124"/>
                  </a:ext>
                </a:extLst>
              </a:tr>
              <a:tr h="370609">
                <a:tc>
                  <a:txBody>
                    <a:bodyPr/>
                    <a:lstStyle/>
                    <a:p>
                      <a:pPr marL="0" marR="0" algn="r">
                        <a:spcBef>
                          <a:spcPts val="0"/>
                        </a:spcBef>
                        <a:spcAft>
                          <a:spcPts val="0"/>
                        </a:spcAft>
                      </a:pPr>
                      <a:r>
                        <a:rPr lang="en-US" sz="1400" b="1" dirty="0">
                          <a:solidFill>
                            <a:schemeClr val="tx1"/>
                          </a:solidFill>
                          <a:effectLst/>
                          <a:latin typeface="+mn-lt"/>
                        </a:rPr>
                        <a:t>2009</a:t>
                      </a:r>
                      <a:endParaRPr lang="en-US"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effectLst/>
                          <a:latin typeface="+mn-lt"/>
                        </a:rPr>
                        <a:t>186.2</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a:effectLst/>
                          <a:latin typeface="+mn-lt"/>
                        </a:rPr>
                        <a:t>56.0</a:t>
                      </a:r>
                      <a:endParaRPr lang="en-US" sz="1100" b="1">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endParaRPr lang="en-US" sz="1100" b="1">
                        <a:effectLst/>
                        <a:latin typeface="+mn-lt"/>
                        <a:cs typeface="Times New Roman" panose="02020603050405020304" pitchFamily="18" charset="0"/>
                      </a:endParaRPr>
                    </a:p>
                  </a:txBody>
                  <a:tcPr marL="68580" marR="68580" marT="0" marB="0" anchor="b"/>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2828985"/>
                  </a:ext>
                </a:extLst>
              </a:tr>
              <a:tr h="370609">
                <a:tc>
                  <a:txBody>
                    <a:bodyPr/>
                    <a:lstStyle/>
                    <a:p>
                      <a:pPr marL="0" marR="0" algn="r">
                        <a:spcBef>
                          <a:spcPts val="0"/>
                        </a:spcBef>
                        <a:spcAft>
                          <a:spcPts val="0"/>
                        </a:spcAft>
                      </a:pPr>
                      <a:r>
                        <a:rPr lang="en-US" sz="1400" b="1" dirty="0">
                          <a:solidFill>
                            <a:schemeClr val="tx1"/>
                          </a:solidFill>
                          <a:effectLst/>
                          <a:latin typeface="+mn-lt"/>
                        </a:rPr>
                        <a:t>2010</a:t>
                      </a:r>
                      <a:endParaRPr lang="en-US"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effectLst/>
                          <a:latin typeface="+mn-lt"/>
                        </a:rPr>
                        <a:t>176.8</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a:effectLst/>
                          <a:latin typeface="+mn-lt"/>
                        </a:rPr>
                        <a:t>63.2</a:t>
                      </a:r>
                      <a:endParaRPr lang="en-US" sz="1100" b="1">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endParaRPr lang="en-US" sz="1100" b="1">
                        <a:effectLst/>
                        <a:latin typeface="+mn-lt"/>
                        <a:cs typeface="Times New Roman" panose="02020603050405020304" pitchFamily="18" charset="0"/>
                      </a:endParaRPr>
                    </a:p>
                  </a:txBody>
                  <a:tcPr marL="68580" marR="68580" marT="0" marB="0" anchor="b"/>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85433426"/>
                  </a:ext>
                </a:extLst>
              </a:tr>
              <a:tr h="370609">
                <a:tc>
                  <a:txBody>
                    <a:bodyPr/>
                    <a:lstStyle/>
                    <a:p>
                      <a:pPr marL="0" marR="0" algn="r">
                        <a:spcBef>
                          <a:spcPts val="0"/>
                        </a:spcBef>
                        <a:spcAft>
                          <a:spcPts val="0"/>
                        </a:spcAft>
                      </a:pPr>
                      <a:r>
                        <a:rPr lang="en-US" sz="1400" b="1" dirty="0">
                          <a:solidFill>
                            <a:schemeClr val="tx1"/>
                          </a:solidFill>
                          <a:effectLst/>
                          <a:latin typeface="+mn-lt"/>
                        </a:rPr>
                        <a:t>2011</a:t>
                      </a:r>
                      <a:endParaRPr lang="en-US"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effectLst/>
                          <a:latin typeface="+mn-lt"/>
                        </a:rPr>
                        <a:t>195.3</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effectLst/>
                          <a:latin typeface="+mn-lt"/>
                        </a:rPr>
                        <a:t>65.4</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endParaRPr lang="en-US" sz="1100" b="1">
                        <a:effectLst/>
                        <a:latin typeface="+mn-lt"/>
                        <a:cs typeface="Times New Roman" panose="02020603050405020304" pitchFamily="18" charset="0"/>
                      </a:endParaRPr>
                    </a:p>
                  </a:txBody>
                  <a:tcPr marL="68580" marR="68580" marT="0" marB="0" anchor="b"/>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98173063"/>
                  </a:ext>
                </a:extLst>
              </a:tr>
              <a:tr h="370609">
                <a:tc>
                  <a:txBody>
                    <a:bodyPr/>
                    <a:lstStyle/>
                    <a:p>
                      <a:pPr marL="0" marR="0" algn="r">
                        <a:spcBef>
                          <a:spcPts val="0"/>
                        </a:spcBef>
                        <a:spcAft>
                          <a:spcPts val="0"/>
                        </a:spcAft>
                      </a:pPr>
                      <a:r>
                        <a:rPr lang="en-US" sz="1400" b="1" dirty="0">
                          <a:solidFill>
                            <a:schemeClr val="tx1"/>
                          </a:solidFill>
                          <a:effectLst/>
                          <a:latin typeface="+mn-lt"/>
                        </a:rPr>
                        <a:t>2012</a:t>
                      </a:r>
                      <a:endParaRPr lang="en-US"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effectLst/>
                          <a:latin typeface="+mn-lt"/>
                        </a:rPr>
                        <a:t>205.1</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effectLst/>
                          <a:latin typeface="+mn-lt"/>
                        </a:rPr>
                        <a:t>60.0</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endParaRPr lang="en-US" sz="1100" b="1">
                        <a:effectLst/>
                        <a:latin typeface="+mn-lt"/>
                        <a:cs typeface="Times New Roman" panose="02020603050405020304" pitchFamily="18" charset="0"/>
                      </a:endParaRPr>
                    </a:p>
                  </a:txBody>
                  <a:tcPr marL="68580" marR="68580" marT="0" marB="0" anchor="b"/>
                </a:tc>
                <a:tc>
                  <a:txBody>
                    <a:bodyPr/>
                    <a:lstStyle/>
                    <a:p>
                      <a:endParaRPr lang="en-US" sz="1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36974270"/>
                  </a:ext>
                </a:extLst>
              </a:tr>
              <a:tr h="370609">
                <a:tc>
                  <a:txBody>
                    <a:bodyPr/>
                    <a:lstStyle/>
                    <a:p>
                      <a:pPr marL="0" marR="0" algn="r">
                        <a:spcBef>
                          <a:spcPts val="0"/>
                        </a:spcBef>
                        <a:spcAft>
                          <a:spcPts val="0"/>
                        </a:spcAft>
                      </a:pPr>
                      <a:r>
                        <a:rPr lang="en-US" sz="1400" b="1" dirty="0">
                          <a:solidFill>
                            <a:schemeClr val="tx1"/>
                          </a:solidFill>
                          <a:effectLst/>
                          <a:latin typeface="+mn-lt"/>
                        </a:rPr>
                        <a:t>2013</a:t>
                      </a:r>
                      <a:endParaRPr lang="en-US"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effectLst/>
                          <a:latin typeface="+mn-lt"/>
                        </a:rPr>
                        <a:t>207.2</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effectLst/>
                          <a:latin typeface="+mn-lt"/>
                        </a:rPr>
                        <a:t>63.2</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endParaRPr lang="en-US" sz="1100" b="1">
                        <a:effectLst/>
                        <a:latin typeface="+mn-lt"/>
                        <a:cs typeface="Times New Roman" panose="02020603050405020304" pitchFamily="18" charset="0"/>
                      </a:endParaRPr>
                    </a:p>
                  </a:txBody>
                  <a:tcPr marL="68580" marR="68580" marT="0" marB="0" anchor="b"/>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55826891"/>
                  </a:ext>
                </a:extLst>
              </a:tr>
              <a:tr h="370609">
                <a:tc>
                  <a:txBody>
                    <a:bodyPr/>
                    <a:lstStyle/>
                    <a:p>
                      <a:pPr marL="0" marR="0" algn="r">
                        <a:spcBef>
                          <a:spcPts val="0"/>
                        </a:spcBef>
                        <a:spcAft>
                          <a:spcPts val="0"/>
                        </a:spcAft>
                      </a:pPr>
                      <a:r>
                        <a:rPr lang="en-US" sz="1400" b="1" dirty="0">
                          <a:solidFill>
                            <a:schemeClr val="tx1"/>
                          </a:solidFill>
                          <a:effectLst/>
                          <a:latin typeface="+mn-lt"/>
                        </a:rPr>
                        <a:t>2014</a:t>
                      </a:r>
                      <a:endParaRPr lang="en-US"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effectLst/>
                          <a:latin typeface="+mn-lt"/>
                        </a:rPr>
                        <a:t>210.0</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effectLst/>
                          <a:latin typeface="+mn-lt"/>
                        </a:rPr>
                        <a:t>75.0</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endParaRPr lang="en-US" sz="1100" b="1">
                        <a:effectLst/>
                        <a:latin typeface="+mn-lt"/>
                        <a:cs typeface="Times New Roman" panose="02020603050405020304" pitchFamily="18" charset="0"/>
                      </a:endParaRPr>
                    </a:p>
                  </a:txBody>
                  <a:tcPr marL="68580" marR="68580" marT="0" marB="0" anchor="b"/>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3000498"/>
                  </a:ext>
                </a:extLst>
              </a:tr>
              <a:tr h="370609">
                <a:tc>
                  <a:txBody>
                    <a:bodyPr/>
                    <a:lstStyle/>
                    <a:p>
                      <a:pPr marL="0" marR="0" algn="r">
                        <a:spcBef>
                          <a:spcPts val="0"/>
                        </a:spcBef>
                        <a:spcAft>
                          <a:spcPts val="0"/>
                        </a:spcAft>
                      </a:pPr>
                      <a:r>
                        <a:rPr lang="en-US" sz="1400" b="1" dirty="0">
                          <a:solidFill>
                            <a:schemeClr val="tx1"/>
                          </a:solidFill>
                          <a:effectLst/>
                          <a:latin typeface="+mn-lt"/>
                        </a:rPr>
                        <a:t>2015</a:t>
                      </a:r>
                      <a:endParaRPr lang="en-US"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effectLst/>
                          <a:latin typeface="+mn-lt"/>
                        </a:rPr>
                        <a:t>203.0</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effectLst/>
                          <a:latin typeface="+mn-lt"/>
                        </a:rPr>
                        <a:t>63.0</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endParaRPr lang="en-US" sz="1100" b="1" dirty="0">
                        <a:effectLst/>
                        <a:latin typeface="+mn-lt"/>
                        <a:cs typeface="Times New Roman" panose="02020603050405020304" pitchFamily="18" charset="0"/>
                      </a:endParaRPr>
                    </a:p>
                  </a:txBody>
                  <a:tcPr marL="68580" marR="68580" marT="0" marB="0" anchor="b"/>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77008259"/>
                  </a:ext>
                </a:extLst>
              </a:tr>
              <a:tr h="370609">
                <a:tc>
                  <a:txBody>
                    <a:bodyPr/>
                    <a:lstStyle/>
                    <a:p>
                      <a:pPr marL="0" marR="0" algn="r">
                        <a:spcBef>
                          <a:spcPts val="0"/>
                        </a:spcBef>
                        <a:spcAft>
                          <a:spcPts val="0"/>
                        </a:spcAft>
                      </a:pPr>
                      <a:r>
                        <a:rPr lang="en-US" sz="1400" b="1" dirty="0">
                          <a:solidFill>
                            <a:schemeClr val="tx1"/>
                          </a:solidFill>
                          <a:effectLst/>
                          <a:latin typeface="+mn-lt"/>
                        </a:rPr>
                        <a:t>2016</a:t>
                      </a:r>
                      <a:endParaRPr lang="en-US"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effectLst/>
                          <a:latin typeface="+mn-lt"/>
                        </a:rPr>
                        <a:t>197.0</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a:effectLst/>
                          <a:latin typeface="+mn-lt"/>
                        </a:rPr>
                        <a:t>62.1</a:t>
                      </a:r>
                      <a:endParaRPr lang="en-US" sz="1100" b="1">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endParaRPr lang="en-US" sz="1100" b="1" dirty="0">
                        <a:effectLst/>
                        <a:latin typeface="+mn-lt"/>
                        <a:cs typeface="Times New Roman" panose="02020603050405020304" pitchFamily="18" charset="0"/>
                      </a:endParaRPr>
                    </a:p>
                  </a:txBody>
                  <a:tcPr marL="68580" marR="68580" marT="0" marB="0" anchor="b"/>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82212206"/>
                  </a:ext>
                </a:extLst>
              </a:tr>
              <a:tr h="370609">
                <a:tc>
                  <a:txBody>
                    <a:bodyPr/>
                    <a:lstStyle/>
                    <a:p>
                      <a:pPr marL="0" marR="0" algn="r">
                        <a:spcBef>
                          <a:spcPts val="0"/>
                        </a:spcBef>
                        <a:spcAft>
                          <a:spcPts val="0"/>
                        </a:spcAft>
                      </a:pPr>
                      <a:r>
                        <a:rPr lang="en-US" sz="1400" b="1" dirty="0">
                          <a:solidFill>
                            <a:schemeClr val="tx1"/>
                          </a:solidFill>
                          <a:effectLst/>
                          <a:latin typeface="+mn-lt"/>
                        </a:rPr>
                        <a:t>2017</a:t>
                      </a:r>
                      <a:endParaRPr lang="en-US"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effectLst/>
                          <a:latin typeface="+mn-lt"/>
                        </a:rPr>
                        <a:t>217.0</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a:effectLst/>
                          <a:latin typeface="+mn-lt"/>
                        </a:rPr>
                        <a:t>68.1</a:t>
                      </a:r>
                      <a:endParaRPr lang="en-US" sz="1100" b="1">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endParaRPr lang="en-US" sz="1100" b="1" dirty="0">
                        <a:effectLst/>
                        <a:latin typeface="+mn-lt"/>
                        <a:cs typeface="Times New Roman" panose="02020603050405020304" pitchFamily="18" charset="0"/>
                      </a:endParaRPr>
                    </a:p>
                  </a:txBody>
                  <a:tcPr marL="68580" marR="68580" marT="0" marB="0" anchor="b"/>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4220375"/>
                  </a:ext>
                </a:extLst>
              </a:tr>
              <a:tr h="370609">
                <a:tc>
                  <a:txBody>
                    <a:bodyPr/>
                    <a:lstStyle/>
                    <a:p>
                      <a:pPr marL="0" marR="0" algn="r">
                        <a:spcBef>
                          <a:spcPts val="0"/>
                        </a:spcBef>
                        <a:spcAft>
                          <a:spcPts val="0"/>
                        </a:spcAft>
                      </a:pPr>
                      <a:r>
                        <a:rPr lang="en-US" sz="1400" b="1" dirty="0">
                          <a:solidFill>
                            <a:schemeClr val="tx1"/>
                          </a:solidFill>
                          <a:effectLst/>
                          <a:latin typeface="+mn-lt"/>
                        </a:rPr>
                        <a:t>2018</a:t>
                      </a:r>
                      <a:endParaRPr lang="en-US"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effectLst/>
                          <a:latin typeface="+mn-lt"/>
                        </a:rPr>
                        <a:t>218.0</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a:effectLst/>
                          <a:latin typeface="+mn-lt"/>
                        </a:rPr>
                        <a:t>79.0</a:t>
                      </a:r>
                      <a:endParaRPr lang="en-US" sz="1100" b="1">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endParaRPr lang="en-US" sz="1100" b="1" dirty="0">
                        <a:effectLst/>
                        <a:latin typeface="+mn-lt"/>
                        <a:cs typeface="Times New Roman" panose="02020603050405020304" pitchFamily="18" charset="0"/>
                      </a:endParaRPr>
                    </a:p>
                  </a:txBody>
                  <a:tcPr marL="68580" marR="68580" marT="0" marB="0" anchor="b"/>
                </a:tc>
                <a:tc>
                  <a:txBody>
                    <a:bodyPr/>
                    <a:lstStyle/>
                    <a:p>
                      <a:endParaRPr lang="en-US" sz="1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40523796"/>
                  </a:ext>
                </a:extLst>
              </a:tr>
            </a:tbl>
          </a:graphicData>
        </a:graphic>
      </p:graphicFrame>
      <p:sp>
        <p:nvSpPr>
          <p:cNvPr id="7" name="Rectangle 2">
            <a:extLst>
              <a:ext uri="{FF2B5EF4-FFF2-40B4-BE49-F238E27FC236}">
                <a16:creationId xmlns:a16="http://schemas.microsoft.com/office/drawing/2014/main" id="{B365CB08-D16E-40EE-BF08-A3559029F5A4}"/>
              </a:ext>
            </a:extLst>
          </p:cNvPr>
          <p:cNvSpPr>
            <a:spLocks noChangeArrowheads="1"/>
          </p:cNvSpPr>
          <p:nvPr/>
        </p:nvSpPr>
        <p:spPr bwMode="auto">
          <a:xfrm>
            <a:off x="-12394451" y="0"/>
            <a:ext cx="349484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5694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4061-3D69-428C-87B0-2F39E81F4DF5}"/>
              </a:ext>
            </a:extLst>
          </p:cNvPr>
          <p:cNvSpPr>
            <a:spLocks noGrp="1"/>
          </p:cNvSpPr>
          <p:nvPr>
            <p:ph type="title"/>
          </p:nvPr>
        </p:nvSpPr>
        <p:spPr>
          <a:xfrm>
            <a:off x="521207" y="304800"/>
            <a:ext cx="8193302" cy="783336"/>
          </a:xfrm>
        </p:spPr>
        <p:txBody>
          <a:bodyPr>
            <a:normAutofit/>
          </a:bodyPr>
          <a:lstStyle/>
          <a:p>
            <a:r>
              <a:rPr lang="en-US" sz="3600" b="1" dirty="0">
                <a:solidFill>
                  <a:schemeClr val="tx1"/>
                </a:solidFill>
              </a:rPr>
              <a:t>THE LAND SHALL YIELD HER INCREASE</a:t>
            </a:r>
          </a:p>
        </p:txBody>
      </p:sp>
      <p:pic>
        <p:nvPicPr>
          <p:cNvPr id="7" name="Content Placeholder 6">
            <a:extLst>
              <a:ext uri="{FF2B5EF4-FFF2-40B4-BE49-F238E27FC236}">
                <a16:creationId xmlns:a16="http://schemas.microsoft.com/office/drawing/2014/main" id="{465EABC0-977C-4130-ACB7-8EF59DBFFFA1}"/>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3241964" y="1537855"/>
            <a:ext cx="5749636" cy="4669270"/>
          </a:xfrm>
          <a:ln>
            <a:solidFill>
              <a:schemeClr val="tx1"/>
            </a:solidFill>
          </a:ln>
        </p:spPr>
      </p:pic>
    </p:spTree>
    <p:extLst>
      <p:ext uri="{BB962C8B-B14F-4D97-AF65-F5344CB8AC3E}">
        <p14:creationId xmlns:p14="http://schemas.microsoft.com/office/powerpoint/2010/main" val="388418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b="1" dirty="0">
                <a:solidFill>
                  <a:schemeClr val="tx1"/>
                </a:solidFill>
                <a:latin typeface="Segoe UI Light" panose="020B0502040204020203" pitchFamily="34" charset="0"/>
                <a:cs typeface="Segoe UI Light" panose="020B0502040204020203" pitchFamily="34" charset="0"/>
              </a:rPr>
              <a:t>LAND, EARTH, AND GROUN</a:t>
            </a:r>
            <a:r>
              <a:rPr lang="en-US" sz="3600" b="1" dirty="0">
                <a:latin typeface="Segoe UI Light" panose="020B0502040204020203" pitchFamily="34" charset="0"/>
                <a:cs typeface="Segoe UI Light" panose="020B0502040204020203" pitchFamily="34" charset="0"/>
              </a:rPr>
              <a:t>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0451" y="1484243"/>
            <a:ext cx="7156175" cy="4478491"/>
          </a:xfrm>
          <a:prstGeom prst="rect">
            <a:avLst/>
          </a:prstGeom>
          <a:effectLst>
            <a:innerShdw blurRad="63500" dist="50800" dir="18900000">
              <a:prstClr val="black">
                <a:alpha val="50000"/>
              </a:prstClr>
            </a:innerShdw>
          </a:effectLst>
        </p:spPr>
      </p:pic>
      <p:sp>
        <p:nvSpPr>
          <p:cNvPr id="38" name="Content Placeholder 17"/>
          <p:cNvSpPr txBox="1">
            <a:spLocks/>
          </p:cNvSpPr>
          <p:nvPr/>
        </p:nvSpPr>
        <p:spPr>
          <a:xfrm>
            <a:off x="541610" y="1385114"/>
            <a:ext cx="3473799" cy="4577620"/>
          </a:xfrm>
          <a:prstGeom prst="rect">
            <a:avLst/>
          </a:prstGeom>
          <a:effectLst>
            <a:innerShdw blurRad="63500" dist="50800" dir="18900000">
              <a:prstClr val="black">
                <a:alpha val="50000"/>
              </a:prstClr>
            </a:innerShdw>
          </a:effectLst>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sz="1400" b="1" i="1" dirty="0">
              <a:latin typeface="Segoe UI" panose="020B0502040204020203" pitchFamily="34" charset="0"/>
              <a:cs typeface="Segoe UI" panose="020B0502040204020203" pitchFamily="34" charset="0"/>
            </a:endParaRPr>
          </a:p>
          <a:p>
            <a:pPr marL="0" lvl="0" indent="0">
              <a:spcAft>
                <a:spcPts val="600"/>
              </a:spcAft>
              <a:buNone/>
              <a:defRPr/>
            </a:pPr>
            <a:r>
              <a:rPr lang="en-US" sz="1800" b="1" i="1" dirty="0">
                <a:solidFill>
                  <a:schemeClr val="tx1"/>
                </a:solidFill>
                <a:latin typeface="Segoe UI" panose="020B0502040204020203" pitchFamily="34" charset="0"/>
                <a:cs typeface="Segoe UI" panose="020B0502040204020203" pitchFamily="34" charset="0"/>
              </a:rPr>
              <a:t>ERETS </a:t>
            </a:r>
            <a:r>
              <a:rPr lang="en-US" sz="1800" b="1" dirty="0">
                <a:solidFill>
                  <a:schemeClr val="tx1"/>
                </a:solidFill>
                <a:latin typeface="Segoe UI" panose="020B0502040204020203" pitchFamily="34" charset="0"/>
                <a:cs typeface="Segoe UI" panose="020B0502040204020203" pitchFamily="34" charset="0"/>
              </a:rPr>
              <a:t>– H776 – Used 2,504x</a:t>
            </a:r>
            <a:r>
              <a:rPr lang="en-US" sz="1800" b="1" i="1" dirty="0">
                <a:solidFill>
                  <a:schemeClr val="tx1"/>
                </a:solidFill>
                <a:latin typeface="Segoe UI" panose="020B0502040204020203" pitchFamily="34" charset="0"/>
                <a:cs typeface="Segoe UI" panose="020B0502040204020203" pitchFamily="34" charset="0"/>
              </a:rPr>
              <a:t>  	</a:t>
            </a:r>
            <a:r>
              <a:rPr lang="en-US" sz="1800" b="1" dirty="0">
                <a:solidFill>
                  <a:schemeClr val="tx1"/>
                </a:solidFill>
                <a:latin typeface="Segoe UI" panose="020B0502040204020203" pitchFamily="34" charset="0"/>
                <a:cs typeface="Segoe UI" panose="020B0502040204020203" pitchFamily="34" charset="0"/>
              </a:rPr>
              <a:t>Land, earth, country, 	ground, the whole 	earth, “the land of” 	Israel</a:t>
            </a:r>
          </a:p>
          <a:p>
            <a:pPr marL="0" lvl="0" indent="0">
              <a:spcAft>
                <a:spcPts val="600"/>
              </a:spcAft>
              <a:buNone/>
              <a:defRPr/>
            </a:pPr>
            <a:endParaRPr lang="en-US" sz="1800" b="1" dirty="0">
              <a:solidFill>
                <a:schemeClr val="tx1"/>
              </a:solidFill>
              <a:latin typeface="Segoe UI" panose="020B0502040204020203" pitchFamily="34" charset="0"/>
              <a:cs typeface="Segoe UI" panose="020B0502040204020203" pitchFamily="34" charset="0"/>
            </a:endParaRPr>
          </a:p>
          <a:p>
            <a:pPr marL="0" lvl="0" indent="0">
              <a:spcAft>
                <a:spcPts val="600"/>
              </a:spcAft>
              <a:buNone/>
              <a:defRPr/>
            </a:pPr>
            <a:r>
              <a:rPr lang="en-US" sz="1800" b="1" i="1" dirty="0">
                <a:solidFill>
                  <a:schemeClr val="tx1"/>
                </a:solidFill>
                <a:latin typeface="Segoe UI" panose="020B0502040204020203" pitchFamily="34" charset="0"/>
                <a:cs typeface="Segoe UI" panose="020B0502040204020203" pitchFamily="34" charset="0"/>
              </a:rPr>
              <a:t>ADAMAH – </a:t>
            </a:r>
            <a:r>
              <a:rPr lang="en-US" sz="1800" b="1" dirty="0">
                <a:solidFill>
                  <a:schemeClr val="tx1"/>
                </a:solidFill>
                <a:latin typeface="Segoe UI" panose="020B0502040204020203" pitchFamily="34" charset="0"/>
                <a:cs typeface="Segoe UI" panose="020B0502040204020203" pitchFamily="34" charset="0"/>
              </a:rPr>
              <a:t>H127 – Used 225x 	Land, earth, ground 	(as tilled, yielding 	sustenance), a piece 	of ground, a specific 	plot of land, earth’s 	visible surface</a:t>
            </a:r>
            <a:endParaRPr lang="en-US" sz="1800" b="1" i="1"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chemeClr val="tx1"/>
                </a:solidFill>
                <a:latin typeface="Segoe UI Light" panose="020B0502040204020203" pitchFamily="34" charset="0"/>
                <a:cs typeface="Segoe UI Light" panose="020B0502040204020203" pitchFamily="34" charset="0"/>
              </a:rPr>
              <a:t>THE LAND CURSED</a:t>
            </a:r>
          </a:p>
        </p:txBody>
      </p:sp>
      <p:sp>
        <p:nvSpPr>
          <p:cNvPr id="25" name="Content Placeholder 17"/>
          <p:cNvSpPr txBox="1">
            <a:spLocks/>
          </p:cNvSpPr>
          <p:nvPr/>
        </p:nvSpPr>
        <p:spPr>
          <a:xfrm>
            <a:off x="541609" y="2001077"/>
            <a:ext cx="5110161" cy="45473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800" b="1" dirty="0">
                <a:solidFill>
                  <a:schemeClr val="tx1"/>
                </a:solidFill>
                <a:latin typeface="Segoe UI" panose="020B0502040204020203" pitchFamily="34" charset="0"/>
                <a:cs typeface="Segoe UI" panose="020B0502040204020203" pitchFamily="34" charset="0"/>
              </a:rPr>
              <a:t>Genesis 1 – Have dominion</a:t>
            </a:r>
          </a:p>
        </p:txBody>
      </p:sp>
      <p:sp>
        <p:nvSpPr>
          <p:cNvPr id="21" name="Content Placeholder 17"/>
          <p:cNvSpPr txBox="1">
            <a:spLocks/>
          </p:cNvSpPr>
          <p:nvPr/>
        </p:nvSpPr>
        <p:spPr>
          <a:xfrm>
            <a:off x="541609" y="2455814"/>
            <a:ext cx="5100635" cy="62507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800" b="1" dirty="0">
                <a:solidFill>
                  <a:schemeClr val="tx1"/>
                </a:solidFill>
                <a:cs typeface="Segoe UI"/>
              </a:rPr>
              <a:t>Genesis 3 – Cursed is the ground, thorns 		     and thistles, sweat of your brow</a:t>
            </a:r>
          </a:p>
        </p:txBody>
      </p:sp>
      <p:sp>
        <p:nvSpPr>
          <p:cNvPr id="36" name="Content Placeholder 17"/>
          <p:cNvSpPr txBox="1">
            <a:spLocks/>
          </p:cNvSpPr>
          <p:nvPr/>
        </p:nvSpPr>
        <p:spPr>
          <a:xfrm>
            <a:off x="531552" y="3080894"/>
            <a:ext cx="5029213" cy="56471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800" b="1" dirty="0">
                <a:solidFill>
                  <a:schemeClr val="tx1"/>
                </a:solidFill>
                <a:latin typeface="Segoe UI" panose="020B0502040204020203" pitchFamily="34" charset="0"/>
                <a:cs typeface="Segoe UI" panose="020B0502040204020203" pitchFamily="34" charset="0"/>
              </a:rPr>
              <a:t>Genesis 4 – Blood cries from the ground, </a:t>
            </a:r>
            <a:r>
              <a:rPr lang="en-US" sz="1800" b="1" dirty="0">
                <a:solidFill>
                  <a:prstClr val="black">
                    <a:lumMod val="75000"/>
                    <a:lumOff val="25000"/>
                  </a:prstClr>
                </a:solidFill>
                <a:latin typeface="Segoe UI" panose="020B0502040204020203" pitchFamily="34" charset="0"/>
                <a:cs typeface="Segoe UI" panose="020B0502040204020203" pitchFamily="34" charset="0"/>
              </a:rPr>
              <a:t> 	</a:t>
            </a:r>
            <a:r>
              <a:rPr lang="en-US" sz="1800" b="1" dirty="0">
                <a:solidFill>
                  <a:schemeClr val="tx1"/>
                </a:solidFill>
                <a:latin typeface="Segoe UI" panose="020B0502040204020203" pitchFamily="34" charset="0"/>
                <a:cs typeface="Segoe UI" panose="020B0502040204020203" pitchFamily="34" charset="0"/>
              </a:rPr>
              <a:t>     	     will not yield its strength </a:t>
            </a:r>
          </a:p>
        </p:txBody>
      </p:sp>
      <p:sp>
        <p:nvSpPr>
          <p:cNvPr id="32" name="Content Placeholder 17"/>
          <p:cNvSpPr txBox="1">
            <a:spLocks/>
          </p:cNvSpPr>
          <p:nvPr/>
        </p:nvSpPr>
        <p:spPr>
          <a:xfrm>
            <a:off x="521207" y="3705974"/>
            <a:ext cx="5039558" cy="72710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800" b="1" dirty="0">
                <a:solidFill>
                  <a:schemeClr val="tx1"/>
                </a:solidFill>
                <a:cs typeface="Segoe UI"/>
              </a:rPr>
              <a:t>Genesis 5 – Noah – “this one will comfort us”</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3032" y="1873780"/>
            <a:ext cx="4624325" cy="3957178"/>
          </a:xfrm>
          <a:prstGeom prst="rect">
            <a:avLst/>
          </a:prstGeom>
        </p:spPr>
      </p:pic>
      <p:sp>
        <p:nvSpPr>
          <p:cNvPr id="40" name="Content Placeholder 17"/>
          <p:cNvSpPr txBox="1">
            <a:spLocks/>
          </p:cNvSpPr>
          <p:nvPr/>
        </p:nvSpPr>
        <p:spPr>
          <a:xfrm>
            <a:off x="521207" y="4210326"/>
            <a:ext cx="5039558" cy="36933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800" b="1" dirty="0">
                <a:solidFill>
                  <a:schemeClr val="tx1"/>
                </a:solidFill>
                <a:latin typeface="Segoe UI" panose="020B0502040204020203" pitchFamily="34" charset="0"/>
                <a:cs typeface="Segoe UI" panose="020B0502040204020203" pitchFamily="34" charset="0"/>
              </a:rPr>
              <a:t>Genesis 8 – Never again – rainbow covenan</a:t>
            </a:r>
            <a:r>
              <a:rPr lang="en-US" sz="1800" b="1" dirty="0">
                <a:solidFill>
                  <a:prstClr val="black">
                    <a:lumMod val="75000"/>
                    <a:lumOff val="25000"/>
                  </a:prstClr>
                </a:solidFill>
                <a:latin typeface="Segoe UI" panose="020B0502040204020203" pitchFamily="34" charset="0"/>
                <a:cs typeface="Segoe UI" panose="020B0502040204020203" pitchFamily="34" charset="0"/>
              </a:rPr>
              <a:t>t</a:t>
            </a:r>
          </a:p>
        </p:txBody>
      </p:sp>
      <p:sp>
        <p:nvSpPr>
          <p:cNvPr id="14" name="TextBox 13">
            <a:extLst>
              <a:ext uri="{FF2B5EF4-FFF2-40B4-BE49-F238E27FC236}">
                <a16:creationId xmlns:a16="http://schemas.microsoft.com/office/drawing/2014/main" id="{D452295D-A86F-4AC9-98F0-D30FFDF97A72}"/>
              </a:ext>
            </a:extLst>
          </p:cNvPr>
          <p:cNvSpPr txBox="1"/>
          <p:nvPr/>
        </p:nvSpPr>
        <p:spPr>
          <a:xfrm>
            <a:off x="531553" y="4678016"/>
            <a:ext cx="5100634" cy="369332"/>
          </a:xfrm>
          <a:prstGeom prst="rect">
            <a:avLst/>
          </a:prstGeom>
          <a:noFill/>
        </p:spPr>
        <p:txBody>
          <a:bodyPr wrap="square" rtlCol="0">
            <a:spAutoFit/>
          </a:bodyPr>
          <a:lstStyle/>
          <a:p>
            <a:r>
              <a:rPr lang="en-US" b="1" dirty="0"/>
              <a:t>Genesis 9 – Fear and dread of you</a:t>
            </a:r>
          </a:p>
        </p:txBody>
      </p:sp>
      <p:sp>
        <p:nvSpPr>
          <p:cNvPr id="15" name="TextBox 14">
            <a:extLst>
              <a:ext uri="{FF2B5EF4-FFF2-40B4-BE49-F238E27FC236}">
                <a16:creationId xmlns:a16="http://schemas.microsoft.com/office/drawing/2014/main" id="{D41814E7-A96E-4EED-B9C3-E71D509930B3}"/>
              </a:ext>
            </a:extLst>
          </p:cNvPr>
          <p:cNvSpPr txBox="1"/>
          <p:nvPr/>
        </p:nvSpPr>
        <p:spPr>
          <a:xfrm>
            <a:off x="531554" y="5145706"/>
            <a:ext cx="5120216" cy="369332"/>
          </a:xfrm>
          <a:prstGeom prst="rect">
            <a:avLst/>
          </a:prstGeom>
          <a:noFill/>
        </p:spPr>
        <p:txBody>
          <a:bodyPr wrap="square" rtlCol="0">
            <a:spAutoFit/>
          </a:bodyPr>
          <a:lstStyle/>
          <a:p>
            <a:r>
              <a:rPr lang="en-US" b="1" dirty="0"/>
              <a:t>Genesis 10 – Nimrod and Peleg</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chemeClr val="tx1"/>
                </a:solidFill>
                <a:latin typeface="Segoe UI Light" panose="020B0502040204020203" pitchFamily="34" charset="0"/>
                <a:cs typeface="Segoe UI Light" panose="020B0502040204020203" pitchFamily="34" charset="0"/>
              </a:rPr>
              <a:t>ROMANS 8:19</a:t>
            </a:r>
          </a:p>
        </p:txBody>
      </p:sp>
      <p:sp>
        <p:nvSpPr>
          <p:cNvPr id="5" name="Content Placeholder 4"/>
          <p:cNvSpPr>
            <a:spLocks noGrp="1"/>
          </p:cNvSpPr>
          <p:nvPr>
            <p:ph sz="half" idx="4294967295"/>
          </p:nvPr>
        </p:nvSpPr>
        <p:spPr>
          <a:xfrm>
            <a:off x="541610" y="1669773"/>
            <a:ext cx="4467712" cy="4412974"/>
          </a:xfrm>
        </p:spPr>
        <p:txBody>
          <a:bodyPr vert="horz" lIns="91440" tIns="45720" rIns="91440" bIns="45720" rtlCol="0">
            <a:normAutofit/>
          </a:bodyPr>
          <a:lstStyle/>
          <a:p>
            <a:pPr marL="0" indent="0" algn="just">
              <a:lnSpc>
                <a:spcPts val="1800"/>
              </a:lnSpc>
              <a:spcBef>
                <a:spcPts val="1000"/>
              </a:spcBef>
              <a:spcAft>
                <a:spcPts val="600"/>
              </a:spcAft>
              <a:buNone/>
            </a:pPr>
            <a:r>
              <a:rPr lang="en-US" sz="1600" b="1" dirty="0">
                <a:latin typeface="Segoe UI" panose="020B0502040204020203" pitchFamily="34" charset="0"/>
                <a:cs typeface="Segoe UI" panose="020B0502040204020203" pitchFamily="34" charset="0"/>
              </a:rPr>
              <a:t>“For the earnest expectation of the creation eagerly waits for the revealing of the sons of God.  For the creation was subjected to futility, not willingly, but because of Him who subjected it in hope; because the creation itself will be delivered from the bondage of corruption into the glorious liberty of the children of God.  For we know that the whole creation groans and labors with birth pangs until now.”</a:t>
            </a:r>
          </a:p>
          <a:p>
            <a:pPr marL="0" indent="0" algn="just">
              <a:lnSpc>
                <a:spcPts val="1800"/>
              </a:lnSpc>
              <a:spcBef>
                <a:spcPts val="1000"/>
              </a:spcBef>
              <a:spcAft>
                <a:spcPts val="600"/>
              </a:spcAft>
              <a:buNone/>
            </a:pPr>
            <a:endParaRPr lang="en-US" sz="1600" b="1" dirty="0">
              <a:latin typeface="Segoe UI" panose="020B0502040204020203" pitchFamily="34" charset="0"/>
              <a:cs typeface="Segoe UI" panose="020B0502040204020203" pitchFamily="34" charset="0"/>
            </a:endParaRPr>
          </a:p>
          <a:p>
            <a:pPr marL="0" indent="0" algn="just">
              <a:lnSpc>
                <a:spcPts val="1800"/>
              </a:lnSpc>
              <a:spcBef>
                <a:spcPts val="1000"/>
              </a:spcBef>
              <a:spcAft>
                <a:spcPts val="600"/>
              </a:spcAft>
              <a:buNone/>
            </a:pPr>
            <a:r>
              <a:rPr lang="en-US" sz="1600" b="1" dirty="0">
                <a:latin typeface="Segoe UI" panose="020B0502040204020203" pitchFamily="34" charset="0"/>
                <a:cs typeface="Segoe UI" panose="020B0502040204020203" pitchFamily="34" charset="0"/>
              </a:rPr>
              <a:t>Beginning in 2011 and 2012, strange groaning sounds from the earth have been heard and recorded around the world.  Here is a video of the earth groaning on January 20, 2012, in Germany.</a:t>
            </a:r>
          </a:p>
        </p:txBody>
      </p:sp>
      <p:pic>
        <p:nvPicPr>
          <p:cNvPr id="17" name="Online Media 16">
            <a:hlinkClick r:id="" action="ppaction://media"/>
            <a:extLst>
              <a:ext uri="{FF2B5EF4-FFF2-40B4-BE49-F238E27FC236}">
                <a16:creationId xmlns:a16="http://schemas.microsoft.com/office/drawing/2014/main" id="{BACCDC97-95C7-4B63-93CD-D7D9DE1AEB46}"/>
              </a:ext>
            </a:extLst>
          </p:cNvPr>
          <p:cNvPicPr>
            <a:picLocks noRot="1" noChangeAspect="1"/>
          </p:cNvPicPr>
          <p:nvPr>
            <a:videoFile r:link="rId1"/>
          </p:nvPr>
        </p:nvPicPr>
        <p:blipFill>
          <a:blip r:embed="rId3"/>
          <a:stretch>
            <a:fillRect/>
          </a:stretch>
        </p:blipFill>
        <p:spPr>
          <a:xfrm>
            <a:off x="5645426" y="1669774"/>
            <a:ext cx="5910470" cy="4412974"/>
          </a:xfrm>
          <a:prstGeom prst="rect">
            <a:avLst/>
          </a:prstGeo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600" b="1" dirty="0">
                <a:solidFill>
                  <a:schemeClr val="tx1"/>
                </a:solidFill>
                <a:latin typeface="Segoe UI Light" panose="020B0502040204020203" pitchFamily="34" charset="0"/>
                <a:cs typeface="Segoe UI Light" panose="020B0502040204020203" pitchFamily="34" charset="0"/>
              </a:rPr>
              <a:t>THE LAND REDEEMED</a:t>
            </a:r>
          </a:p>
        </p:txBody>
      </p:sp>
      <p:sp>
        <p:nvSpPr>
          <p:cNvPr id="42" name="Content Placeholder 17"/>
          <p:cNvSpPr txBox="1">
            <a:spLocks/>
          </p:cNvSpPr>
          <p:nvPr/>
        </p:nvSpPr>
        <p:spPr>
          <a:xfrm>
            <a:off x="781681" y="1892439"/>
            <a:ext cx="4214389" cy="41372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b="1" dirty="0">
                <a:solidFill>
                  <a:schemeClr val="tx1"/>
                </a:solidFill>
                <a:latin typeface="Segoe UI" panose="020B0502040204020203" pitchFamily="34" charset="0"/>
                <a:cs typeface="Segoe UI" panose="020B0502040204020203" pitchFamily="34" charset="0"/>
              </a:rPr>
              <a:t>Genesis 1:9-31</a:t>
            </a:r>
          </a:p>
          <a:p>
            <a:pPr marL="0" indent="0">
              <a:spcAft>
                <a:spcPts val="2000"/>
              </a:spcAft>
              <a:buNone/>
            </a:pPr>
            <a:r>
              <a:rPr lang="en-US" sz="2000" b="1" dirty="0">
                <a:solidFill>
                  <a:schemeClr val="tx1"/>
                </a:solidFill>
                <a:latin typeface="Segoe UI" panose="020B0502040204020203" pitchFamily="34" charset="0"/>
                <a:cs typeface="Segoe UI" panose="020B0502040204020203" pitchFamily="34" charset="0"/>
              </a:rPr>
              <a:t>Deuteronomy 8:7 and 11:11</a:t>
            </a:r>
          </a:p>
          <a:p>
            <a:pPr marL="0" indent="0">
              <a:spcAft>
                <a:spcPts val="2000"/>
              </a:spcAft>
              <a:buNone/>
            </a:pPr>
            <a:r>
              <a:rPr lang="en-US" sz="2000" b="1" dirty="0">
                <a:solidFill>
                  <a:schemeClr val="tx1"/>
                </a:solidFill>
                <a:latin typeface="Segoe UI" panose="020B0502040204020203" pitchFamily="34" charset="0"/>
                <a:cs typeface="Segoe UI" panose="020B0502040204020203" pitchFamily="34" charset="0"/>
              </a:rPr>
              <a:t>Psalm 98 and 107:35-38</a:t>
            </a:r>
          </a:p>
          <a:p>
            <a:pPr marL="0" indent="0">
              <a:spcAft>
                <a:spcPts val="2000"/>
              </a:spcAft>
              <a:buNone/>
            </a:pPr>
            <a:r>
              <a:rPr lang="en-US" sz="2000" b="1" dirty="0">
                <a:solidFill>
                  <a:schemeClr val="tx1"/>
                </a:solidFill>
                <a:latin typeface="Segoe UI" panose="020B0502040204020203" pitchFamily="34" charset="0"/>
                <a:cs typeface="Segoe UI" panose="020B0502040204020203" pitchFamily="34" charset="0"/>
              </a:rPr>
              <a:t>Isaiah 32:15-17, 35, and 55:12-13</a:t>
            </a:r>
          </a:p>
          <a:p>
            <a:pPr marL="0" indent="0">
              <a:spcAft>
                <a:spcPts val="2000"/>
              </a:spcAft>
              <a:buNone/>
            </a:pPr>
            <a:r>
              <a:rPr lang="en-US" sz="2000" b="1" dirty="0">
                <a:solidFill>
                  <a:schemeClr val="tx1"/>
                </a:solidFill>
                <a:latin typeface="Segoe UI" panose="020B0502040204020203" pitchFamily="34" charset="0"/>
                <a:cs typeface="Segoe UI" panose="020B0502040204020203" pitchFamily="34" charset="0"/>
              </a:rPr>
              <a:t>Joel 2:21-24</a:t>
            </a:r>
          </a:p>
          <a:p>
            <a:pPr marL="0" indent="0">
              <a:spcAft>
                <a:spcPts val="2000"/>
              </a:spcAft>
              <a:buNone/>
            </a:pPr>
            <a:r>
              <a:rPr lang="en-US" sz="2000" b="1" dirty="0">
                <a:solidFill>
                  <a:schemeClr val="tx1"/>
                </a:solidFill>
                <a:latin typeface="Segoe UI" panose="020B0502040204020203" pitchFamily="34" charset="0"/>
                <a:cs typeface="Segoe UI" panose="020B0502040204020203" pitchFamily="34" charset="0"/>
              </a:rPr>
              <a:t>Zechariah 1:8-11</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922" y="1892439"/>
            <a:ext cx="5791397" cy="4137300"/>
          </a:xfrm>
          <a:prstGeom prst="rect">
            <a:avLst/>
          </a:prstGeom>
        </p:spPr>
      </p:pic>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a:solidFill>
                  <a:schemeClr val="tx1"/>
                </a:solidFill>
                <a:latin typeface="Segoe UI Light" panose="020B0502040204020203" pitchFamily="34" charset="0"/>
                <a:cs typeface="Segoe UI Light" panose="020B0502040204020203" pitchFamily="34" charset="0"/>
              </a:rPr>
              <a:t>HOW TO REVERSE THE CURSE</a:t>
            </a:r>
          </a:p>
        </p:txBody>
      </p:sp>
      <p:sp>
        <p:nvSpPr>
          <p:cNvPr id="38" name="Content Placeholder 17"/>
          <p:cNvSpPr txBox="1">
            <a:spLocks/>
          </p:cNvSpPr>
          <p:nvPr/>
        </p:nvSpPr>
        <p:spPr>
          <a:xfrm>
            <a:off x="628962" y="1428480"/>
            <a:ext cx="5038518" cy="36933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800" b="1" dirty="0">
                <a:solidFill>
                  <a:schemeClr val="tx1"/>
                </a:solidFill>
                <a:latin typeface="Segoe UI" panose="020B0502040204020203" pitchFamily="34" charset="0"/>
                <a:cs typeface="Segoe UI" panose="020B0502040204020203" pitchFamily="34" charset="0"/>
              </a:rPr>
              <a:t>5 KEYS TO INCREASE</a:t>
            </a:r>
          </a:p>
        </p:txBody>
      </p:sp>
      <p:sp>
        <p:nvSpPr>
          <p:cNvPr id="29" name="Content Placeholder 17"/>
          <p:cNvSpPr txBox="1">
            <a:spLocks/>
          </p:cNvSpPr>
          <p:nvPr/>
        </p:nvSpPr>
        <p:spPr>
          <a:xfrm>
            <a:off x="968351" y="2060670"/>
            <a:ext cx="4306013" cy="154963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gn="r" defTabSz="512763">
              <a:lnSpc>
                <a:spcPct val="100000"/>
              </a:lnSpc>
              <a:spcBef>
                <a:spcPts val="0"/>
              </a:spcBef>
              <a:spcAft>
                <a:spcPts val="2000"/>
              </a:spcAft>
              <a:buNone/>
            </a:pPr>
            <a:r>
              <a:rPr lang="en-US" sz="2800" b="1" dirty="0">
                <a:solidFill>
                  <a:schemeClr val="accent6"/>
                </a:solidFill>
                <a:latin typeface="Segoe UI" panose="020B0502040204020203" pitchFamily="34" charset="0"/>
                <a:cs typeface="Segoe UI" panose="020B0502040204020203" pitchFamily="34" charset="0"/>
              </a:rPr>
              <a:t>Obedience to the Word </a:t>
            </a:r>
            <a:r>
              <a:rPr lang="en-US" sz="2000" b="1" dirty="0">
                <a:solidFill>
                  <a:schemeClr val="accent6"/>
                </a:solidFill>
                <a:latin typeface="Segoe UI" panose="020B0502040204020203" pitchFamily="34" charset="0"/>
                <a:cs typeface="Segoe UI" panose="020B0502040204020203" pitchFamily="34" charset="0"/>
              </a:rPr>
              <a:t>–</a:t>
            </a:r>
          </a:p>
          <a:p>
            <a:pPr marL="0" lvl="0" indent="0" defTabSz="512763">
              <a:lnSpc>
                <a:spcPct val="100000"/>
              </a:lnSpc>
              <a:spcBef>
                <a:spcPts val="0"/>
              </a:spcBef>
              <a:spcAft>
                <a:spcPts val="2000"/>
              </a:spcAft>
              <a:buNone/>
            </a:pPr>
            <a:r>
              <a:rPr lang="en-US" sz="1800" b="1" dirty="0">
                <a:solidFill>
                  <a:schemeClr val="tx1"/>
                </a:solidFill>
                <a:latin typeface="Segoe UI" panose="020B0502040204020203" pitchFamily="34" charset="0"/>
                <a:cs typeface="Segoe UI" panose="020B0502040204020203" pitchFamily="34" charset="0"/>
              </a:rPr>
              <a:t>	Leviticus 26:4, Isaiah 30:21-23 </a:t>
            </a:r>
          </a:p>
        </p:txBody>
      </p:sp>
      <p:sp>
        <p:nvSpPr>
          <p:cNvPr id="22" name="Content Placeholder 17"/>
          <p:cNvSpPr txBox="1">
            <a:spLocks/>
          </p:cNvSpPr>
          <p:nvPr/>
        </p:nvSpPr>
        <p:spPr>
          <a:xfrm>
            <a:off x="781879" y="2477091"/>
            <a:ext cx="3788232" cy="66543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34" name="Content Placeholder 17"/>
          <p:cNvSpPr txBox="1">
            <a:spLocks/>
          </p:cNvSpPr>
          <p:nvPr/>
        </p:nvSpPr>
        <p:spPr>
          <a:xfrm>
            <a:off x="968351" y="3665207"/>
            <a:ext cx="3245841" cy="107721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a:spcAft>
                <a:spcPts val="2000"/>
              </a:spcAft>
              <a:buNone/>
            </a:pPr>
            <a:r>
              <a:rPr lang="en-US" sz="2800" b="1" dirty="0">
                <a:solidFill>
                  <a:schemeClr val="accent6"/>
                </a:solidFill>
                <a:latin typeface="Segoe UI" panose="020B0502040204020203" pitchFamily="34" charset="0"/>
                <a:cs typeface="Segoe UI" panose="020B0502040204020203" pitchFamily="34" charset="0"/>
              </a:rPr>
              <a:t>Praise</a:t>
            </a:r>
            <a:r>
              <a:rPr lang="en-US" sz="2800" b="1" dirty="0">
                <a:solidFill>
                  <a:schemeClr val="tx1"/>
                </a:solidFill>
                <a:latin typeface="Segoe UI" panose="020B0502040204020203" pitchFamily="34" charset="0"/>
                <a:cs typeface="Segoe UI" panose="020B0502040204020203" pitchFamily="34" charset="0"/>
              </a:rPr>
              <a:t> </a:t>
            </a:r>
            <a:r>
              <a:rPr lang="en-US" sz="2800" b="1" dirty="0">
                <a:solidFill>
                  <a:schemeClr val="accent6"/>
                </a:solidFill>
                <a:latin typeface="Segoe UI" panose="020B0502040204020203" pitchFamily="34" charset="0"/>
                <a:cs typeface="Segoe UI" panose="020B0502040204020203" pitchFamily="34" charset="0"/>
              </a:rPr>
              <a:t>– </a:t>
            </a:r>
          </a:p>
          <a:p>
            <a:pPr marL="0" indent="0" defTabSz="512763">
              <a:spcAft>
                <a:spcPts val="2000"/>
              </a:spcAft>
              <a:buNone/>
            </a:pPr>
            <a:r>
              <a:rPr lang="en-US" sz="1800" b="1" dirty="0">
                <a:solidFill>
                  <a:schemeClr val="tx1"/>
                </a:solidFill>
                <a:latin typeface="Segoe UI" panose="020B0502040204020203" pitchFamily="34" charset="0"/>
                <a:cs typeface="Segoe UI" panose="020B0502040204020203" pitchFamily="34" charset="0"/>
              </a:rPr>
              <a:t>	       Psalm 67:5-7</a:t>
            </a:r>
          </a:p>
        </p:txBody>
      </p:sp>
      <p:sp>
        <p:nvSpPr>
          <p:cNvPr id="8" name="TextBox 7">
            <a:extLst>
              <a:ext uri="{FF2B5EF4-FFF2-40B4-BE49-F238E27FC236}">
                <a16:creationId xmlns:a16="http://schemas.microsoft.com/office/drawing/2014/main" id="{0EF9576A-F52A-43F8-B30B-F03074FD1644}"/>
              </a:ext>
            </a:extLst>
          </p:cNvPr>
          <p:cNvSpPr txBox="1"/>
          <p:nvPr/>
        </p:nvSpPr>
        <p:spPr>
          <a:xfrm>
            <a:off x="968351" y="4797329"/>
            <a:ext cx="3974710" cy="1138773"/>
          </a:xfrm>
          <a:prstGeom prst="rect">
            <a:avLst/>
          </a:prstGeom>
          <a:noFill/>
        </p:spPr>
        <p:txBody>
          <a:bodyPr wrap="square" rtlCol="0">
            <a:spAutoFit/>
          </a:bodyPr>
          <a:lstStyle/>
          <a:p>
            <a:r>
              <a:rPr lang="en-US" sz="2800" b="1" dirty="0">
                <a:solidFill>
                  <a:schemeClr val="accent6"/>
                </a:solidFill>
              </a:rPr>
              <a:t>Blessings of Revival –</a:t>
            </a:r>
          </a:p>
          <a:p>
            <a:endParaRPr lang="en-US" sz="2000" b="1" dirty="0">
              <a:solidFill>
                <a:schemeClr val="accent6"/>
              </a:solidFill>
            </a:endParaRPr>
          </a:p>
          <a:p>
            <a:r>
              <a:rPr lang="en-US" sz="2000" b="1" dirty="0">
                <a:solidFill>
                  <a:schemeClr val="accent6"/>
                </a:solidFill>
              </a:rPr>
              <a:t>              </a:t>
            </a:r>
            <a:r>
              <a:rPr lang="en-US" b="1" dirty="0"/>
              <a:t>Psalm 85:9-12</a:t>
            </a:r>
            <a:endParaRPr lang="en-US" sz="2000" b="1" dirty="0">
              <a:solidFill>
                <a:schemeClr val="accent6"/>
              </a:solidFill>
            </a:endParaRPr>
          </a:p>
        </p:txBody>
      </p:sp>
      <p:sp>
        <p:nvSpPr>
          <p:cNvPr id="10" name="TextBox 9">
            <a:extLst>
              <a:ext uri="{FF2B5EF4-FFF2-40B4-BE49-F238E27FC236}">
                <a16:creationId xmlns:a16="http://schemas.microsoft.com/office/drawing/2014/main" id="{519609DE-069B-4B86-9352-8BD56353712A}"/>
              </a:ext>
            </a:extLst>
          </p:cNvPr>
          <p:cNvSpPr txBox="1"/>
          <p:nvPr/>
        </p:nvSpPr>
        <p:spPr>
          <a:xfrm>
            <a:off x="6732104" y="2067339"/>
            <a:ext cx="3803374" cy="1138773"/>
          </a:xfrm>
          <a:prstGeom prst="rect">
            <a:avLst/>
          </a:prstGeom>
          <a:noFill/>
        </p:spPr>
        <p:txBody>
          <a:bodyPr wrap="square" rtlCol="0">
            <a:spAutoFit/>
          </a:bodyPr>
          <a:lstStyle/>
          <a:p>
            <a:r>
              <a:rPr lang="en-US" sz="2800" b="1" dirty="0">
                <a:solidFill>
                  <a:schemeClr val="accent6"/>
                </a:solidFill>
              </a:rPr>
              <a:t>The Good Shepherd –</a:t>
            </a:r>
          </a:p>
          <a:p>
            <a:endParaRPr lang="en-US" sz="2000" b="1" dirty="0">
              <a:solidFill>
                <a:schemeClr val="accent6"/>
              </a:solidFill>
            </a:endParaRPr>
          </a:p>
          <a:p>
            <a:r>
              <a:rPr lang="en-US" sz="2000" b="1" dirty="0">
                <a:solidFill>
                  <a:schemeClr val="accent6"/>
                </a:solidFill>
              </a:rPr>
              <a:t>	</a:t>
            </a:r>
            <a:r>
              <a:rPr lang="en-US" b="1" dirty="0"/>
              <a:t>Ezekiel 34:23-27</a:t>
            </a:r>
            <a:endParaRPr lang="en-US" sz="2000" b="1" dirty="0">
              <a:solidFill>
                <a:schemeClr val="accent6"/>
              </a:solidFill>
            </a:endParaRPr>
          </a:p>
        </p:txBody>
      </p:sp>
      <p:sp>
        <p:nvSpPr>
          <p:cNvPr id="11" name="TextBox 10">
            <a:extLst>
              <a:ext uri="{FF2B5EF4-FFF2-40B4-BE49-F238E27FC236}">
                <a16:creationId xmlns:a16="http://schemas.microsoft.com/office/drawing/2014/main" id="{86BE3798-2EC5-4B38-B130-E827BD7753FF}"/>
              </a:ext>
            </a:extLst>
          </p:cNvPr>
          <p:cNvSpPr txBox="1"/>
          <p:nvPr/>
        </p:nvSpPr>
        <p:spPr>
          <a:xfrm>
            <a:off x="6732104" y="3958151"/>
            <a:ext cx="2769705" cy="1138773"/>
          </a:xfrm>
          <a:prstGeom prst="rect">
            <a:avLst/>
          </a:prstGeom>
          <a:noFill/>
        </p:spPr>
        <p:txBody>
          <a:bodyPr wrap="square" rtlCol="0">
            <a:spAutoFit/>
          </a:bodyPr>
          <a:lstStyle/>
          <a:p>
            <a:r>
              <a:rPr lang="en-US" sz="2800" b="1" dirty="0">
                <a:solidFill>
                  <a:schemeClr val="accent6"/>
                </a:solidFill>
              </a:rPr>
              <a:t>New Life –</a:t>
            </a:r>
          </a:p>
          <a:p>
            <a:endParaRPr lang="en-US" sz="2000" b="1" dirty="0">
              <a:solidFill>
                <a:schemeClr val="accent6"/>
              </a:solidFill>
            </a:endParaRPr>
          </a:p>
          <a:p>
            <a:r>
              <a:rPr lang="en-US" sz="2000" b="1" dirty="0">
                <a:solidFill>
                  <a:schemeClr val="accent6"/>
                </a:solidFill>
              </a:rPr>
              <a:t>	</a:t>
            </a:r>
            <a:r>
              <a:rPr lang="en-US" b="1" dirty="0"/>
              <a:t>Zechariah 8:12</a:t>
            </a:r>
            <a:endParaRPr lang="en-US" sz="2000" b="1" dirty="0">
              <a:solidFill>
                <a:schemeClr val="accent6"/>
              </a:solidFill>
            </a:endParaRPr>
          </a:p>
        </p:txBody>
      </p:sp>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chemeClr val="tx1"/>
                </a:solidFill>
                <a:latin typeface="Segoe UI Light" panose="020B0502040204020203" pitchFamily="34" charset="0"/>
                <a:cs typeface="Segoe UI Light" panose="020B0502040204020203" pitchFamily="34" charset="0"/>
              </a:rPr>
              <a:t>RELATIONSHIP WITH THE LORD</a:t>
            </a:r>
          </a:p>
        </p:txBody>
      </p:sp>
      <p:sp>
        <p:nvSpPr>
          <p:cNvPr id="30" name="Content Placeholder 17"/>
          <p:cNvSpPr txBox="1">
            <a:spLocks/>
          </p:cNvSpPr>
          <p:nvPr/>
        </p:nvSpPr>
        <p:spPr>
          <a:xfrm>
            <a:off x="1793875" y="1618487"/>
            <a:ext cx="3809724" cy="64008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800" b="1" dirty="0">
                <a:solidFill>
                  <a:schemeClr val="tx1"/>
                </a:solidFill>
              </a:rPr>
              <a:t>ADAM AND EVE</a:t>
            </a:r>
          </a:p>
        </p:txBody>
      </p:sp>
      <p:sp>
        <p:nvSpPr>
          <p:cNvPr id="16" name="Content Placeholder 17"/>
          <p:cNvSpPr txBox="1">
            <a:spLocks/>
          </p:cNvSpPr>
          <p:nvPr/>
        </p:nvSpPr>
        <p:spPr>
          <a:xfrm>
            <a:off x="1793875" y="2247177"/>
            <a:ext cx="3008242" cy="47115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800" b="1" dirty="0">
                <a:solidFill>
                  <a:schemeClr val="tx1"/>
                </a:solidFill>
                <a:latin typeface="Segoe UI" panose="020B0502040204020203" pitchFamily="34" charset="0"/>
                <a:cs typeface="Segoe UI" panose="020B0502040204020203" pitchFamily="34" charset="0"/>
              </a:rPr>
              <a:t>ENOCH</a:t>
            </a:r>
          </a:p>
        </p:txBody>
      </p:sp>
      <p:sp>
        <p:nvSpPr>
          <p:cNvPr id="25" name="Content Placeholder 17"/>
          <p:cNvSpPr txBox="1">
            <a:spLocks/>
          </p:cNvSpPr>
          <p:nvPr/>
        </p:nvSpPr>
        <p:spPr>
          <a:xfrm>
            <a:off x="1793875" y="2864204"/>
            <a:ext cx="2531161" cy="47115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800" b="1" dirty="0">
                <a:solidFill>
                  <a:schemeClr val="tx1"/>
                </a:solidFill>
                <a:latin typeface="Segoe UI" panose="020B0502040204020203" pitchFamily="34" charset="0"/>
                <a:cs typeface="Segoe UI" panose="020B0502040204020203" pitchFamily="34" charset="0"/>
              </a:rPr>
              <a:t>NOAH</a:t>
            </a:r>
          </a:p>
        </p:txBody>
      </p:sp>
      <p:sp>
        <p:nvSpPr>
          <p:cNvPr id="29" name="Content Placeholder 17"/>
          <p:cNvSpPr txBox="1">
            <a:spLocks/>
          </p:cNvSpPr>
          <p:nvPr/>
        </p:nvSpPr>
        <p:spPr>
          <a:xfrm>
            <a:off x="1763865" y="3455062"/>
            <a:ext cx="3008242" cy="48897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800" b="1" dirty="0">
                <a:solidFill>
                  <a:schemeClr val="tx1"/>
                </a:solidFill>
                <a:latin typeface="Segoe UI" panose="020B0502040204020203" pitchFamily="34" charset="0"/>
                <a:cs typeface="Segoe UI" panose="020B0502040204020203" pitchFamily="34" charset="0"/>
              </a:rPr>
              <a:t>ABRAHAM</a:t>
            </a:r>
          </a:p>
        </p:txBody>
      </p:sp>
      <p:sp>
        <p:nvSpPr>
          <p:cNvPr id="17" name="Content Placeholder 17"/>
          <p:cNvSpPr txBox="1">
            <a:spLocks/>
          </p:cNvSpPr>
          <p:nvPr/>
        </p:nvSpPr>
        <p:spPr>
          <a:xfrm>
            <a:off x="728871" y="3429001"/>
            <a:ext cx="3349969" cy="64008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sz="1800" b="1" dirty="0">
              <a:solidFill>
                <a:prstClr val="black">
                  <a:lumMod val="75000"/>
                  <a:lumOff val="25000"/>
                </a:prstClr>
              </a:solidFill>
            </a:endParaRPr>
          </a:p>
        </p:txBody>
      </p:sp>
      <p:cxnSp>
        <p:nvCxnSpPr>
          <p:cNvPr id="20" name="Straight Connector 19" descr="Light grey line separating Morph text and images"/>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55EB0CD-F95E-463F-9148-1FBBC1D4B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443" y="1517310"/>
            <a:ext cx="3326296" cy="4737716"/>
          </a:xfrm>
          <a:prstGeom prst="rect">
            <a:avLst/>
          </a:prstGeom>
        </p:spPr>
      </p:pic>
      <p:sp>
        <p:nvSpPr>
          <p:cNvPr id="9" name="TextBox 8">
            <a:extLst>
              <a:ext uri="{FF2B5EF4-FFF2-40B4-BE49-F238E27FC236}">
                <a16:creationId xmlns:a16="http://schemas.microsoft.com/office/drawing/2014/main" id="{2436161D-3A0A-493D-BF69-5DA2C7506B27}"/>
              </a:ext>
            </a:extLst>
          </p:cNvPr>
          <p:cNvSpPr txBox="1"/>
          <p:nvPr/>
        </p:nvSpPr>
        <p:spPr>
          <a:xfrm>
            <a:off x="1793875" y="3904323"/>
            <a:ext cx="2332385" cy="523220"/>
          </a:xfrm>
          <a:prstGeom prst="rect">
            <a:avLst/>
          </a:prstGeom>
          <a:noFill/>
        </p:spPr>
        <p:txBody>
          <a:bodyPr wrap="square" rtlCol="0">
            <a:spAutoFit/>
          </a:bodyPr>
          <a:lstStyle/>
          <a:p>
            <a:r>
              <a:rPr lang="en-US" sz="2800" b="1" dirty="0"/>
              <a:t>ISAAC</a:t>
            </a:r>
          </a:p>
        </p:txBody>
      </p:sp>
      <p:sp>
        <p:nvSpPr>
          <p:cNvPr id="12" name="TextBox 11">
            <a:extLst>
              <a:ext uri="{FF2B5EF4-FFF2-40B4-BE49-F238E27FC236}">
                <a16:creationId xmlns:a16="http://schemas.microsoft.com/office/drawing/2014/main" id="{1907369A-8B40-41BD-88C3-49CA6C43E5CF}"/>
              </a:ext>
            </a:extLst>
          </p:cNvPr>
          <p:cNvSpPr txBox="1"/>
          <p:nvPr/>
        </p:nvSpPr>
        <p:spPr>
          <a:xfrm>
            <a:off x="1763865" y="4528456"/>
            <a:ext cx="1887392" cy="523220"/>
          </a:xfrm>
          <a:prstGeom prst="rect">
            <a:avLst/>
          </a:prstGeom>
          <a:noFill/>
        </p:spPr>
        <p:txBody>
          <a:bodyPr wrap="square" rtlCol="0">
            <a:spAutoFit/>
          </a:bodyPr>
          <a:lstStyle/>
          <a:p>
            <a:r>
              <a:rPr lang="en-US" sz="2800" b="1" dirty="0"/>
              <a:t>JACOB</a:t>
            </a:r>
          </a:p>
        </p:txBody>
      </p:sp>
      <p:sp>
        <p:nvSpPr>
          <p:cNvPr id="19" name="TextBox 18">
            <a:extLst>
              <a:ext uri="{FF2B5EF4-FFF2-40B4-BE49-F238E27FC236}">
                <a16:creationId xmlns:a16="http://schemas.microsoft.com/office/drawing/2014/main" id="{FB39723D-253A-4100-B3F4-901282B19DBC}"/>
              </a:ext>
            </a:extLst>
          </p:cNvPr>
          <p:cNvSpPr txBox="1"/>
          <p:nvPr/>
        </p:nvSpPr>
        <p:spPr>
          <a:xfrm>
            <a:off x="1763865" y="5152999"/>
            <a:ext cx="1615421" cy="523220"/>
          </a:xfrm>
          <a:prstGeom prst="rect">
            <a:avLst/>
          </a:prstGeom>
          <a:noFill/>
        </p:spPr>
        <p:txBody>
          <a:bodyPr wrap="square" rtlCol="0">
            <a:spAutoFit/>
          </a:bodyPr>
          <a:lstStyle/>
          <a:p>
            <a:r>
              <a:rPr lang="en-US" sz="2800" b="1" dirty="0"/>
              <a:t>MOSES</a:t>
            </a:r>
          </a:p>
        </p:txBody>
      </p:sp>
      <p:sp>
        <p:nvSpPr>
          <p:cNvPr id="21" name="TextBox 20">
            <a:extLst>
              <a:ext uri="{FF2B5EF4-FFF2-40B4-BE49-F238E27FC236}">
                <a16:creationId xmlns:a16="http://schemas.microsoft.com/office/drawing/2014/main" id="{6AEFC784-F3AD-4CE7-971A-533618C4D575}"/>
              </a:ext>
            </a:extLst>
          </p:cNvPr>
          <p:cNvSpPr txBox="1"/>
          <p:nvPr/>
        </p:nvSpPr>
        <p:spPr>
          <a:xfrm>
            <a:off x="1763865" y="5777542"/>
            <a:ext cx="1482917" cy="523220"/>
          </a:xfrm>
          <a:prstGeom prst="rect">
            <a:avLst/>
          </a:prstGeom>
          <a:noFill/>
        </p:spPr>
        <p:txBody>
          <a:bodyPr wrap="square" rtlCol="0">
            <a:spAutoFit/>
          </a:bodyPr>
          <a:lstStyle/>
          <a:p>
            <a:r>
              <a:rPr lang="en-US" sz="2800" b="1" dirty="0"/>
              <a:t>DAVID</a:t>
            </a:r>
          </a:p>
        </p:txBody>
      </p:sp>
    </p:spTree>
    <p:extLst>
      <p:ext uri="{BB962C8B-B14F-4D97-AF65-F5344CB8AC3E}">
        <p14:creationId xmlns:p14="http://schemas.microsoft.com/office/powerpoint/2010/main" val="2596833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2846-DE7B-4217-A109-8B9F6964D6F8}"/>
              </a:ext>
            </a:extLst>
          </p:cNvPr>
          <p:cNvSpPr>
            <a:spLocks noGrp="1"/>
          </p:cNvSpPr>
          <p:nvPr>
            <p:ph type="title"/>
          </p:nvPr>
        </p:nvSpPr>
        <p:spPr/>
        <p:txBody>
          <a:bodyPr>
            <a:normAutofit/>
          </a:bodyPr>
          <a:lstStyle/>
          <a:p>
            <a:r>
              <a:rPr lang="en-US" sz="3600" b="1" dirty="0">
                <a:solidFill>
                  <a:schemeClr val="tx1"/>
                </a:solidFill>
              </a:rPr>
              <a:t>MANIFESTED SONS OF GOD</a:t>
            </a:r>
          </a:p>
        </p:txBody>
      </p:sp>
      <p:sp>
        <p:nvSpPr>
          <p:cNvPr id="3" name="Content Placeholder 2">
            <a:extLst>
              <a:ext uri="{FF2B5EF4-FFF2-40B4-BE49-F238E27FC236}">
                <a16:creationId xmlns:a16="http://schemas.microsoft.com/office/drawing/2014/main" id="{DD4588F0-29E5-4381-B805-DBC71B53AC25}"/>
              </a:ext>
            </a:extLst>
          </p:cNvPr>
          <p:cNvSpPr>
            <a:spLocks noGrp="1"/>
          </p:cNvSpPr>
          <p:nvPr>
            <p:ph sz="quarter" idx="10"/>
          </p:nvPr>
        </p:nvSpPr>
        <p:spPr>
          <a:xfrm>
            <a:off x="914401" y="1435608"/>
            <a:ext cx="10238508" cy="4452574"/>
          </a:xfrm>
        </p:spPr>
        <p:txBody>
          <a:bodyPr>
            <a:normAutofit/>
          </a:bodyPr>
          <a:lstStyle/>
          <a:p>
            <a:r>
              <a:rPr lang="en-US" sz="2000" b="1" dirty="0">
                <a:solidFill>
                  <a:schemeClr val="tx1"/>
                </a:solidFill>
              </a:rPr>
              <a:t>WHAT DOES THE LORD REQUIRE?</a:t>
            </a:r>
          </a:p>
          <a:p>
            <a:r>
              <a:rPr lang="en-US" sz="2000" b="1" dirty="0">
                <a:solidFill>
                  <a:schemeClr val="tx1"/>
                </a:solidFill>
              </a:rPr>
              <a:t>	Deuteronomy 10:12</a:t>
            </a:r>
          </a:p>
          <a:p>
            <a:r>
              <a:rPr lang="en-US" sz="2000" b="1" dirty="0">
                <a:solidFill>
                  <a:schemeClr val="tx1"/>
                </a:solidFill>
              </a:rPr>
              <a:t>	Isaiah 1:16-19</a:t>
            </a:r>
          </a:p>
          <a:p>
            <a:r>
              <a:rPr lang="en-US" sz="2000" b="1" dirty="0">
                <a:solidFill>
                  <a:schemeClr val="tx1"/>
                </a:solidFill>
              </a:rPr>
              <a:t>	Ezekiel 18:5-9</a:t>
            </a:r>
          </a:p>
          <a:p>
            <a:r>
              <a:rPr lang="en-US" sz="2000" b="1" dirty="0">
                <a:solidFill>
                  <a:schemeClr val="tx1"/>
                </a:solidFill>
              </a:rPr>
              <a:t>	Micah 6:8 – “He has shown you, O man, what is good; and what does the 		         Lord require of you but to do justly, to love mercy, and to walk 		         humbly with your God.”</a:t>
            </a:r>
          </a:p>
        </p:txBody>
      </p:sp>
    </p:spTree>
    <p:extLst>
      <p:ext uri="{BB962C8B-B14F-4D97-AF65-F5344CB8AC3E}">
        <p14:creationId xmlns:p14="http://schemas.microsoft.com/office/powerpoint/2010/main" val="107317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4B8E-A7CE-45FA-8F35-A24EAE5D857B}"/>
              </a:ext>
            </a:extLst>
          </p:cNvPr>
          <p:cNvSpPr>
            <a:spLocks noGrp="1"/>
          </p:cNvSpPr>
          <p:nvPr>
            <p:ph type="title"/>
          </p:nvPr>
        </p:nvSpPr>
        <p:spPr/>
        <p:txBody>
          <a:bodyPr>
            <a:normAutofit/>
          </a:bodyPr>
          <a:lstStyle/>
          <a:p>
            <a:r>
              <a:rPr lang="en-US" sz="3600" b="1" dirty="0">
                <a:solidFill>
                  <a:schemeClr val="tx1"/>
                </a:solidFill>
              </a:rPr>
              <a:t>MANIFESTED SONS OF GOD	</a:t>
            </a:r>
          </a:p>
        </p:txBody>
      </p:sp>
      <p:sp>
        <p:nvSpPr>
          <p:cNvPr id="3" name="Content Placeholder 2">
            <a:extLst>
              <a:ext uri="{FF2B5EF4-FFF2-40B4-BE49-F238E27FC236}">
                <a16:creationId xmlns:a16="http://schemas.microsoft.com/office/drawing/2014/main" id="{C7B04469-2802-4F43-9238-0958F61C1A52}"/>
              </a:ext>
            </a:extLst>
          </p:cNvPr>
          <p:cNvSpPr>
            <a:spLocks noGrp="1"/>
          </p:cNvSpPr>
          <p:nvPr>
            <p:ph sz="quarter" idx="10"/>
          </p:nvPr>
        </p:nvSpPr>
        <p:spPr>
          <a:xfrm>
            <a:off x="928254" y="1482437"/>
            <a:ext cx="10099963" cy="4350328"/>
          </a:xfrm>
        </p:spPr>
        <p:txBody>
          <a:bodyPr>
            <a:normAutofit fontScale="92500" lnSpcReduction="10000"/>
          </a:bodyPr>
          <a:lstStyle/>
          <a:p>
            <a:r>
              <a:rPr lang="en-US" sz="2200" b="1" dirty="0">
                <a:solidFill>
                  <a:schemeClr val="tx1"/>
                </a:solidFill>
              </a:rPr>
              <a:t>IS THIS POSSIBLE?</a:t>
            </a:r>
          </a:p>
          <a:p>
            <a:r>
              <a:rPr lang="en-US" sz="2000" b="1" dirty="0">
                <a:solidFill>
                  <a:schemeClr val="tx1"/>
                </a:solidFill>
              </a:rPr>
              <a:t>	</a:t>
            </a:r>
            <a:r>
              <a:rPr lang="en-US" sz="2200" b="1" dirty="0">
                <a:solidFill>
                  <a:schemeClr val="tx1"/>
                </a:solidFill>
              </a:rPr>
              <a:t>Do Justly – Zephaniah 3:5-6</a:t>
            </a:r>
          </a:p>
          <a:p>
            <a:r>
              <a:rPr lang="en-US" sz="2200" b="1" dirty="0">
                <a:solidFill>
                  <a:schemeClr val="tx1"/>
                </a:solidFill>
              </a:rPr>
              <a:t>	Love Mercy – Lamentations 3:22-23</a:t>
            </a:r>
          </a:p>
          <a:p>
            <a:r>
              <a:rPr lang="en-US" sz="2200" b="1" dirty="0">
                <a:solidFill>
                  <a:schemeClr val="tx1"/>
                </a:solidFill>
              </a:rPr>
              <a:t>	Walk Humbly – John 14:16-17</a:t>
            </a:r>
          </a:p>
          <a:p>
            <a:r>
              <a:rPr lang="en-US" sz="2200" b="1" dirty="0">
                <a:solidFill>
                  <a:schemeClr val="tx1"/>
                </a:solidFill>
              </a:rPr>
              <a:t>	John 14:26 – “But the Helper, the Holy Spirit, whom the Father will send in 		My Name, He will teach you all things, and bring to your 			remembrance all that I said to you.”</a:t>
            </a:r>
          </a:p>
        </p:txBody>
      </p:sp>
    </p:spTree>
    <p:extLst>
      <p:ext uri="{BB962C8B-B14F-4D97-AF65-F5344CB8AC3E}">
        <p14:creationId xmlns:p14="http://schemas.microsoft.com/office/powerpoint/2010/main" val="521324402"/>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_Win32_new.potx" id="{95F22252-1276-4CE0-B5B2-7173AC23E7C1}" vid="{5251F4FC-9BFF-4FAA-9D53-CA3325573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Welcome to PowerPoint</Template>
  <TotalTime>12073</TotalTime>
  <Words>354</Words>
  <Application>Microsoft Office PowerPoint</Application>
  <PresentationFormat>Widescreen</PresentationFormat>
  <Paragraphs>109</Paragraphs>
  <Slides>15</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Segoe UI</vt:lpstr>
      <vt:lpstr>Segoe UI Light</vt:lpstr>
      <vt:lpstr>Times New Roman</vt:lpstr>
      <vt:lpstr>WelcomeDoc</vt:lpstr>
      <vt:lpstr>SEEDTIME AND HARVEST</vt:lpstr>
      <vt:lpstr>LAND, EARTH, AND GROUND</vt:lpstr>
      <vt:lpstr>THE LAND CURSED</vt:lpstr>
      <vt:lpstr>ROMANS 8:19</vt:lpstr>
      <vt:lpstr>THE LAND REDEEMED</vt:lpstr>
      <vt:lpstr>HOW TO REVERSE THE CURSE</vt:lpstr>
      <vt:lpstr>RELATIONSHIP WITH THE LORD</vt:lpstr>
      <vt:lpstr>MANIFESTED SONS OF GOD</vt:lpstr>
      <vt:lpstr>MANIFESTED SONS OF GOD </vt:lpstr>
      <vt:lpstr>MANIFESTED SONS OF GOD</vt:lpstr>
      <vt:lpstr>SOYBEAN INCREASE</vt:lpstr>
      <vt:lpstr>CORN INCREASE</vt:lpstr>
      <vt:lpstr>IRRIGATION INCREASE</vt:lpstr>
      <vt:lpstr>ANNUAL INCREASE</vt:lpstr>
      <vt:lpstr>THE LAND SHALL YIELD HER INCREASE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RECLAMATION ACT</dc:title>
  <dc:creator>User</dc:creator>
  <cp:keywords/>
  <cp:lastModifiedBy>User</cp:lastModifiedBy>
  <cp:revision>66</cp:revision>
  <dcterms:created xsi:type="dcterms:W3CDTF">2018-10-28T19:45:32Z</dcterms:created>
  <dcterms:modified xsi:type="dcterms:W3CDTF">2018-11-07T17:33:23Z</dcterms:modified>
  <cp:version/>
</cp:coreProperties>
</file>