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79" r:id="rId11"/>
    <p:sldId id="283" r:id="rId12"/>
    <p:sldId id="265" r:id="rId13"/>
    <p:sldId id="266" r:id="rId14"/>
    <p:sldId id="267" r:id="rId15"/>
    <p:sldId id="268" r:id="rId16"/>
    <p:sldId id="278" r:id="rId17"/>
    <p:sldId id="273" r:id="rId18"/>
    <p:sldId id="274" r:id="rId19"/>
    <p:sldId id="275" r:id="rId20"/>
    <p:sldId id="276" r:id="rId21"/>
    <p:sldId id="277" r:id="rId22"/>
    <p:sldId id="269" r:id="rId23"/>
    <p:sldId id="270" r:id="rId24"/>
    <p:sldId id="271" r:id="rId25"/>
    <p:sldId id="272" r:id="rId26"/>
    <p:sldId id="280" r:id="rId27"/>
    <p:sldId id="281" r:id="rId28"/>
    <p:sldId id="282"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2C66840-8ACD-4CC0-9F7E-6BA6060AEE85}" type="datetimeFigureOut">
              <a:rPr lang="en-US" smtClean="0"/>
              <a:t>5/31/2019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A620FE2-9B15-4973-8B6E-A34012969E95}"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C66840-8ACD-4CC0-9F7E-6BA6060AEE85}" type="datetimeFigureOut">
              <a:rPr lang="en-US" smtClean="0"/>
              <a:t>5/31/2019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620FE2-9B15-4973-8B6E-A34012969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C66840-8ACD-4CC0-9F7E-6BA6060AEE85}" type="datetimeFigureOut">
              <a:rPr lang="en-US" smtClean="0"/>
              <a:t>5/31/2019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620FE2-9B15-4973-8B6E-A34012969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C66840-8ACD-4CC0-9F7E-6BA6060AEE85}" type="datetimeFigureOut">
              <a:rPr lang="en-US" smtClean="0"/>
              <a:t>5/31/2019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620FE2-9B15-4973-8B6E-A34012969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2C66840-8ACD-4CC0-9F7E-6BA6060AEE85}" type="datetimeFigureOut">
              <a:rPr lang="en-US" smtClean="0"/>
              <a:t>5/31/2019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A620FE2-9B15-4973-8B6E-A34012969E95}"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C66840-8ACD-4CC0-9F7E-6BA6060AEE85}" type="datetimeFigureOut">
              <a:rPr lang="en-US" smtClean="0"/>
              <a:t>5/31/2019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A620FE2-9B15-4973-8B6E-A34012969E95}"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C66840-8ACD-4CC0-9F7E-6BA6060AEE85}" type="datetimeFigureOut">
              <a:rPr lang="en-US" smtClean="0"/>
              <a:t>5/31/2019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A620FE2-9B15-4973-8B6E-A34012969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2C66840-8ACD-4CC0-9F7E-6BA6060AEE85}" type="datetimeFigureOut">
              <a:rPr lang="en-US" smtClean="0"/>
              <a:t>5/31/2019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620FE2-9B15-4973-8B6E-A34012969E95}"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C66840-8ACD-4CC0-9F7E-6BA6060AEE85}" type="datetimeFigureOut">
              <a:rPr lang="en-US" smtClean="0"/>
              <a:t>5/31/2019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620FE2-9B15-4973-8B6E-A34012969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2C66840-8ACD-4CC0-9F7E-6BA6060AEE85}" type="datetimeFigureOut">
              <a:rPr lang="en-US" smtClean="0"/>
              <a:t>5/31/2019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A620FE2-9B15-4973-8B6E-A34012969E95}"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2C66840-8ACD-4CC0-9F7E-6BA6060AEE85}" type="datetimeFigureOut">
              <a:rPr lang="en-US" smtClean="0"/>
              <a:t>5/31/2019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A620FE2-9B15-4973-8B6E-A34012969E95}"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2C66840-8ACD-4CC0-9F7E-6BA6060AEE85}" type="datetimeFigureOut">
              <a:rPr lang="en-US" smtClean="0"/>
              <a:t>5/31/2019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A620FE2-9B15-4973-8B6E-A34012969E95}"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381000"/>
            <a:ext cx="5105400" cy="6096000"/>
          </a:xfrm>
          <a:prstGeom prst="rect">
            <a:avLst/>
          </a:prstGeom>
        </p:spPr>
      </p:pic>
    </p:spTree>
    <p:extLst>
      <p:ext uri="{BB962C8B-B14F-4D97-AF65-F5344CB8AC3E}">
        <p14:creationId xmlns:p14="http://schemas.microsoft.com/office/powerpoint/2010/main" val="3861795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Giving</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The cycle of Sowing and Reaping</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A set of actions you repeat over and over again</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You sow, tend your crops, and harvest….Repeat!</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Sowing in good soil always leads to reaping more than you sowed.</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The result---Multiplication and Increase</a:t>
            </a: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8748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Firstfruits</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b="1" dirty="0" smtClean="0">
                <a:solidFill>
                  <a:srgbClr val="FFC000"/>
                </a:solidFill>
                <a:latin typeface="Times New Roman" panose="02020603050405020304" pitchFamily="18" charset="0"/>
                <a:cs typeface="Times New Roman" panose="02020603050405020304" pitchFamily="18" charset="0"/>
              </a:rPr>
              <a:t>Rosh </a:t>
            </a:r>
            <a:r>
              <a:rPr lang="en-US" sz="2400" b="1" dirty="0" err="1" smtClean="0">
                <a:solidFill>
                  <a:srgbClr val="FFC000"/>
                </a:solidFill>
                <a:latin typeface="Times New Roman" panose="02020603050405020304" pitchFamily="18" charset="0"/>
                <a:cs typeface="Times New Roman" panose="02020603050405020304" pitchFamily="18" charset="0"/>
              </a:rPr>
              <a:t>Chodesh</a:t>
            </a:r>
            <a:r>
              <a:rPr lang="en-US" sz="2400" b="1" dirty="0">
                <a:solidFill>
                  <a:srgbClr val="FFC000"/>
                </a:solidFill>
                <a:latin typeface="Times New Roman" panose="02020603050405020304" pitchFamily="18" charset="0"/>
                <a:cs typeface="Times New Roman" panose="02020603050405020304" pitchFamily="18" charset="0"/>
              </a:rPr>
              <a:t> </a:t>
            </a:r>
            <a:r>
              <a:rPr lang="en-US" sz="2400" b="1" dirty="0" smtClean="0">
                <a:solidFill>
                  <a:srgbClr val="FFC000"/>
                </a:solidFill>
                <a:latin typeface="Times New Roman" panose="02020603050405020304" pitchFamily="18" charset="0"/>
                <a:cs typeface="Times New Roman" panose="02020603050405020304" pitchFamily="18" charset="0"/>
              </a:rPr>
              <a:t>(the head of the month) is an expression of the firstfruits principle.</a:t>
            </a:r>
          </a:p>
          <a:p>
            <a:r>
              <a:rPr lang="en-US" sz="2400" b="1" dirty="0" smtClean="0">
                <a:solidFill>
                  <a:srgbClr val="FFC000"/>
                </a:solidFill>
                <a:latin typeface="Times New Roman" panose="02020603050405020304" pitchFamily="18" charset="0"/>
                <a:cs typeface="Times New Roman" panose="02020603050405020304" pitchFamily="18" charset="0"/>
              </a:rPr>
              <a:t>Deuteronomy 26---putting the first portion of the harvest in a basket and taking it to God’s sanctuary.</a:t>
            </a:r>
          </a:p>
          <a:p>
            <a:r>
              <a:rPr lang="en-US" sz="2400" b="1" dirty="0" smtClean="0">
                <a:solidFill>
                  <a:srgbClr val="FFC000"/>
                </a:solidFill>
                <a:latin typeface="Times New Roman" panose="02020603050405020304" pitchFamily="18" charset="0"/>
                <a:cs typeface="Times New Roman" panose="02020603050405020304" pitchFamily="18" charset="0"/>
              </a:rPr>
              <a:t>They honored God by giving the first of the harvest (Deuteronomy 26:19)</a:t>
            </a:r>
          </a:p>
          <a:p>
            <a:r>
              <a:rPr lang="en-US" sz="2400" b="1" dirty="0" smtClean="0">
                <a:solidFill>
                  <a:srgbClr val="FFC000"/>
                </a:solidFill>
                <a:latin typeface="Times New Roman" panose="02020603050405020304" pitchFamily="18" charset="0"/>
                <a:cs typeface="Times New Roman" panose="02020603050405020304" pitchFamily="18" charset="0"/>
              </a:rPr>
              <a:t>A major key to living in the favor and prosperity of God</a:t>
            </a:r>
          </a:p>
          <a:p>
            <a:r>
              <a:rPr lang="en-US" sz="2400" b="1" dirty="0" smtClean="0">
                <a:solidFill>
                  <a:srgbClr val="FFC000"/>
                </a:solidFill>
                <a:latin typeface="Times New Roman" panose="02020603050405020304" pitchFamily="18" charset="0"/>
                <a:cs typeface="Times New Roman" panose="02020603050405020304" pitchFamily="18" charset="0"/>
              </a:rPr>
              <a:t>The firstfruits portion, when brought to the Lord, was far less than the tithe portion of 1/10. </a:t>
            </a:r>
          </a:p>
          <a:p>
            <a:r>
              <a:rPr lang="en-US" sz="2400" b="1" dirty="0" smtClean="0">
                <a:solidFill>
                  <a:srgbClr val="FFC000"/>
                </a:solidFill>
                <a:latin typeface="Times New Roman" panose="02020603050405020304" pitchFamily="18" charset="0"/>
                <a:cs typeface="Times New Roman" panose="02020603050405020304" pitchFamily="18" charset="0"/>
              </a:rPr>
              <a:t>The smaller portion miraculously opened the door to a massive blessing</a:t>
            </a:r>
          </a:p>
          <a:p>
            <a:r>
              <a:rPr lang="en-US" sz="2400" b="1" dirty="0" smtClean="0">
                <a:solidFill>
                  <a:srgbClr val="FFC000"/>
                </a:solidFill>
                <a:latin typeface="Times New Roman" panose="02020603050405020304" pitchFamily="18" charset="0"/>
                <a:cs typeface="Times New Roman" panose="02020603050405020304" pitchFamily="18" charset="0"/>
              </a:rPr>
              <a:t>Nehemiah 10:35-39 (Firstfruits…Tithes…Offerings)</a:t>
            </a:r>
          </a:p>
        </p:txBody>
      </p:sp>
    </p:spTree>
    <p:extLst>
      <p:ext uri="{BB962C8B-B14F-4D97-AF65-F5344CB8AC3E}">
        <p14:creationId xmlns:p14="http://schemas.microsoft.com/office/powerpoint/2010/main" val="2556389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This month is linked with mercy and alignment.</a:t>
            </a:r>
          </a:p>
          <a:p>
            <a:pPr marL="0" indent="0">
              <a:buNone/>
            </a:pPr>
            <a:endParaRPr lang="en-US" sz="28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Israel went through testing due to Aaron and Miriam was not properly aligned with Moses.</a:t>
            </a: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Miriam was afflicted with leprosy and the whole camp had to stop moving for seven days (Numbers 12)</a:t>
            </a: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God loved Miriam and gave her the opportunity to shift into proper alignment.</a:t>
            </a:r>
          </a:p>
          <a:p>
            <a:pPr marL="0" indent="0">
              <a:buNone/>
            </a:pPr>
            <a:endParaRPr lang="en-US" sz="28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Review your alignment this month!!!</a:t>
            </a:r>
            <a:endParaRPr lang="en-US" sz="28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508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For those who are seeking Him, during this Shabbat month, the Feast of Weeks, the heavens are opened and the Spirit is poured out.</a:t>
            </a:r>
          </a:p>
          <a:p>
            <a:pPr marL="0" indent="0">
              <a:buNone/>
            </a:pPr>
            <a:endParaRPr lang="en-US" sz="28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You receive supernatural mercy and grace to complete things.</a:t>
            </a:r>
          </a:p>
          <a:p>
            <a:pPr marL="0" indent="0">
              <a:buNone/>
            </a:pPr>
            <a:endParaRPr lang="en-US" sz="28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God downloads on you exactly what is needed…Suddenly!!!</a:t>
            </a:r>
            <a:endParaRPr lang="en-US" sz="28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7114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There is a process to seeing clearly through the transparent pane God has placed over you.</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He puts a window over you, in the first month (Nissan)</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He connects, with the window, of your conscience, the next month (Iyar)</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You begin to see clearly, this month (Sivan)</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God is a God of order, and He knows we don’t usually understand or tap into His order immediately.</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129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Earth and heaven are connected in a timed sequence.</a:t>
            </a: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Don’t let your Greek mindset keep things fragmented.</a:t>
            </a: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God is moving through and not disconnecting the months.</a:t>
            </a: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Things are overlapping and tying together.</a:t>
            </a: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What you are experiencing one month is part of what causes you to come full circle.</a:t>
            </a: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You are gathering wisdom as you move forward into the fullness of God’s plan.</a:t>
            </a:r>
            <a:endParaRPr lang="en-US" sz="28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672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God’s Cycles</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God’s cycles of life are like a spiral track.</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His cycles are designed to take us from a lower level in our spiritual walk to a higher level of effectiveness and wisdom.</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When entering into God’s cycles, we find ourselves going around and around, repeating the same process over and over again.</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The purpose of this is not to create meaningless rituals, but to produce change and bring us to the higher level of blessings.</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373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Greek Mindset</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The ancient Greeks gave us a whole new way in looking at the world….the worshiping of man.</a:t>
            </a: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They created gods, in the form of man.</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Greek Mindset---We have the power in ourselves; We are our own gods; We can make the world perfect if we all work together.</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The operating principle of a Greek Mindset is PRIDE that filters through a humanistic intellect.</a:t>
            </a: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They believe knowledge is power, and if you have understanding, you can manipulate and control outcomes.</a:t>
            </a: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305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Hebrew Mindset</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The opposite of the Greek Mindset is the Hebrew Mindset.</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When you learn to think like God, you PROSPER.</a:t>
            </a: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The Hebrew Mindset operating principle is TRUSTING IN GOD.</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When you understand that God has chosen you and is watching over you, you are led into a totally different way of THINKING and LIVING.</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A Hebrew Mindset is the mind of one who has been transformed by the truth of God.</a:t>
            </a: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978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Hebrew Mindset</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God took Israel and shaped their understanding and culture, to bring them into line, with His truth.</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He gave them revelation of His nature.</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There is only one God</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He is a jealous God</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He will not share His glory with idols</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He is a holy, loving, and righteous God</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He shaped their daily lives and taught them about holiness, as well as about holy days, holy people, and holy places.</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18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Characteristics</a:t>
            </a:r>
            <a:endParaRPr lang="en-US" sz="48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dirty="0" smtClean="0">
                <a:solidFill>
                  <a:srgbClr val="FFC000"/>
                </a:solidFill>
                <a:latin typeface="Times New Roman" panose="02020603050405020304" pitchFamily="18" charset="0"/>
                <a:cs typeface="Times New Roman" panose="02020603050405020304" pitchFamily="18" charset="0"/>
              </a:rPr>
              <a:t>The month of </a:t>
            </a:r>
            <a:r>
              <a:rPr lang="en-US" sz="2800" b="1" u="sng" dirty="0" smtClean="0">
                <a:solidFill>
                  <a:srgbClr val="FFC000"/>
                </a:solidFill>
                <a:latin typeface="Times New Roman" panose="02020603050405020304" pitchFamily="18" charset="0"/>
                <a:cs typeface="Times New Roman" panose="02020603050405020304" pitchFamily="18" charset="0"/>
              </a:rPr>
              <a:t>Giving</a:t>
            </a:r>
          </a:p>
          <a:p>
            <a:r>
              <a:rPr lang="en-US" sz="2800" b="1" dirty="0" smtClean="0">
                <a:solidFill>
                  <a:srgbClr val="FFC000"/>
                </a:solidFill>
                <a:latin typeface="Times New Roman" panose="02020603050405020304" pitchFamily="18" charset="0"/>
                <a:cs typeface="Times New Roman" panose="02020603050405020304" pitchFamily="18" charset="0"/>
              </a:rPr>
              <a:t>The month of receiving your </a:t>
            </a:r>
            <a:r>
              <a:rPr lang="en-US" sz="2800" b="1" u="sng" dirty="0" smtClean="0">
                <a:solidFill>
                  <a:srgbClr val="FFC000"/>
                </a:solidFill>
                <a:latin typeface="Times New Roman" panose="02020603050405020304" pitchFamily="18" charset="0"/>
                <a:cs typeface="Times New Roman" panose="02020603050405020304" pitchFamily="18" charset="0"/>
              </a:rPr>
              <a:t>Boundaries</a:t>
            </a:r>
          </a:p>
          <a:p>
            <a:r>
              <a:rPr lang="en-US" sz="2800" b="1" dirty="0" smtClean="0">
                <a:solidFill>
                  <a:srgbClr val="FFC000"/>
                </a:solidFill>
                <a:latin typeface="Times New Roman" panose="02020603050405020304" pitchFamily="18" charset="0"/>
                <a:cs typeface="Times New Roman" panose="02020603050405020304" pitchFamily="18" charset="0"/>
              </a:rPr>
              <a:t>The month to be </a:t>
            </a:r>
            <a:r>
              <a:rPr lang="en-US" sz="2800" b="1" u="sng" dirty="0" smtClean="0">
                <a:solidFill>
                  <a:srgbClr val="FFC000"/>
                </a:solidFill>
                <a:latin typeface="Times New Roman" panose="02020603050405020304" pitchFamily="18" charset="0"/>
                <a:cs typeface="Times New Roman" panose="02020603050405020304" pitchFamily="18" charset="0"/>
              </a:rPr>
              <a:t>Merciful</a:t>
            </a:r>
          </a:p>
          <a:p>
            <a:r>
              <a:rPr lang="en-US" sz="2800" b="1" dirty="0" smtClean="0">
                <a:solidFill>
                  <a:srgbClr val="FFC000"/>
                </a:solidFill>
                <a:latin typeface="Times New Roman" panose="02020603050405020304" pitchFamily="18" charset="0"/>
                <a:cs typeface="Times New Roman" panose="02020603050405020304" pitchFamily="18" charset="0"/>
              </a:rPr>
              <a:t>The month of </a:t>
            </a:r>
            <a:r>
              <a:rPr lang="en-US" sz="2800" b="1" u="sng" dirty="0" smtClean="0">
                <a:solidFill>
                  <a:srgbClr val="FFC000"/>
                </a:solidFill>
                <a:latin typeface="Times New Roman" panose="02020603050405020304" pitchFamily="18" charset="0"/>
                <a:cs typeface="Times New Roman" panose="02020603050405020304" pitchFamily="18" charset="0"/>
              </a:rPr>
              <a:t>Alignment</a:t>
            </a:r>
            <a:r>
              <a:rPr lang="en-US" sz="2800" b="1" dirty="0" smtClean="0">
                <a:solidFill>
                  <a:srgbClr val="FFC000"/>
                </a:solidFill>
                <a:latin typeface="Times New Roman" panose="02020603050405020304" pitchFamily="18" charset="0"/>
                <a:cs typeface="Times New Roman" panose="02020603050405020304" pitchFamily="18" charset="0"/>
              </a:rPr>
              <a:t> (Moses, Miriam, Aaron)</a:t>
            </a:r>
          </a:p>
          <a:p>
            <a:r>
              <a:rPr lang="en-US" sz="2800" b="1" dirty="0" smtClean="0">
                <a:solidFill>
                  <a:srgbClr val="FFC000"/>
                </a:solidFill>
                <a:latin typeface="Times New Roman" panose="02020603050405020304" pitchFamily="18" charset="0"/>
                <a:cs typeface="Times New Roman" panose="02020603050405020304" pitchFamily="18" charset="0"/>
              </a:rPr>
              <a:t>The month to connect your </a:t>
            </a:r>
            <a:r>
              <a:rPr lang="en-US" sz="2800" b="1" u="sng" dirty="0" smtClean="0">
                <a:solidFill>
                  <a:srgbClr val="FFC000"/>
                </a:solidFill>
                <a:latin typeface="Times New Roman" panose="02020603050405020304" pitchFamily="18" charset="0"/>
                <a:cs typeface="Times New Roman" panose="02020603050405020304" pitchFamily="18" charset="0"/>
              </a:rPr>
              <a:t>Talk</a:t>
            </a:r>
            <a:r>
              <a:rPr lang="en-US" sz="2800" b="1" dirty="0" smtClean="0">
                <a:solidFill>
                  <a:srgbClr val="FFC000"/>
                </a:solidFill>
                <a:latin typeface="Times New Roman" panose="02020603050405020304" pitchFamily="18" charset="0"/>
                <a:cs typeface="Times New Roman" panose="02020603050405020304" pitchFamily="18" charset="0"/>
              </a:rPr>
              <a:t> to your </a:t>
            </a:r>
            <a:r>
              <a:rPr lang="en-US" sz="2800" b="1" u="sng" dirty="0" smtClean="0">
                <a:solidFill>
                  <a:srgbClr val="FFC000"/>
                </a:solidFill>
                <a:latin typeface="Times New Roman" panose="02020603050405020304" pitchFamily="18" charset="0"/>
                <a:cs typeface="Times New Roman" panose="02020603050405020304" pitchFamily="18" charset="0"/>
              </a:rPr>
              <a:t>Walk</a:t>
            </a:r>
            <a:r>
              <a:rPr lang="en-US" sz="2800" b="1" dirty="0" smtClean="0">
                <a:solidFill>
                  <a:srgbClr val="FFC000"/>
                </a:solidFill>
                <a:latin typeface="Times New Roman" panose="02020603050405020304" pitchFamily="18" charset="0"/>
                <a:cs typeface="Times New Roman" panose="02020603050405020304" pitchFamily="18" charset="0"/>
              </a:rPr>
              <a:t>—making continuous, ongoing progress, in order to move, from one level of strength to the next</a:t>
            </a:r>
            <a:endParaRPr lang="en-US" sz="2800" b="1" u="sng"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4871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Hebrew Mindset</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He taught them righteousness and repentance</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He divided their world into clean and unclean, to teach them about defilement of sin and what being set apart to God really means.</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He introduce them to covenant and instilled in them a biblical cycle of life.</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Sabbaths and feasts taught and reminded them each year of the principles of life with God.</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979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Hebrew Mindset</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God gave them practical wisdom for success and illustrated how to prosper and demonstrated to the world the blessing of being God’s people.</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God used all of this to establish a new mindset in the earth.</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Developing a Hebrew Mindset:</a:t>
            </a:r>
          </a:p>
          <a:p>
            <a:pPr marL="457200" indent="-457200">
              <a:buAutoNum type="arabicPeriod"/>
            </a:pPr>
            <a:r>
              <a:rPr lang="en-US" sz="2000" b="1" dirty="0" smtClean="0">
                <a:solidFill>
                  <a:srgbClr val="FFC000"/>
                </a:solidFill>
                <a:latin typeface="Times New Roman" panose="02020603050405020304" pitchFamily="18" charset="0"/>
                <a:cs typeface="Times New Roman" panose="02020603050405020304" pitchFamily="18" charset="0"/>
              </a:rPr>
              <a:t>Meditate on God’s Word (think about, ponder, and saturate your mind with) Psalms 1 and Joshua 1</a:t>
            </a:r>
          </a:p>
          <a:p>
            <a:pPr marL="457200" indent="-457200">
              <a:buAutoNum type="arabicPeriod"/>
            </a:pPr>
            <a:r>
              <a:rPr lang="en-US" sz="2000" b="1" dirty="0" smtClean="0">
                <a:solidFill>
                  <a:srgbClr val="FFC000"/>
                </a:solidFill>
                <a:latin typeface="Times New Roman" panose="02020603050405020304" pitchFamily="18" charset="0"/>
                <a:cs typeface="Times New Roman" panose="02020603050405020304" pitchFamily="18" charset="0"/>
              </a:rPr>
              <a:t>Take every thought captive (when a thought comes floating across your mind, you grab onto the thought and ask yourself……</a:t>
            </a:r>
          </a:p>
        </p:txBody>
      </p:sp>
    </p:spTree>
    <p:extLst>
      <p:ext uri="{BB962C8B-B14F-4D97-AF65-F5344CB8AC3E}">
        <p14:creationId xmlns:p14="http://schemas.microsoft.com/office/powerpoint/2010/main" val="1175415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Even if we waste many years, God’s redemptive, restorative power can restore what is lost quickly.</a:t>
            </a:r>
          </a:p>
          <a:p>
            <a:pPr marL="0" indent="0">
              <a:buNone/>
            </a:pPr>
            <a:endParaRPr lang="en-US" sz="28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“The years the locust has eaten will be restored” (Joel 2:25)</a:t>
            </a:r>
          </a:p>
          <a:p>
            <a:pPr marL="0" indent="0">
              <a:buNone/>
            </a:pPr>
            <a:endParaRPr lang="en-US" sz="28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Once you get moving in God’s time, restoration accelerates…it will double, quadruple, or go seven times faster than your waste (21 years of waste can be recouped in 3 years)</a:t>
            </a:r>
          </a:p>
          <a:p>
            <a:pPr marL="0" indent="0">
              <a:buNone/>
            </a:pPr>
            <a:endParaRPr lang="en-US" sz="28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9043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r>
              <a:rPr lang="en-US" b="1" dirty="0" smtClean="0">
                <a:solidFill>
                  <a:srgbClr val="FFC000"/>
                </a:solidFill>
                <a:latin typeface="Times New Roman" panose="02020603050405020304" pitchFamily="18" charset="0"/>
                <a:cs typeface="Times New Roman" panose="02020603050405020304" pitchFamily="18" charset="0"/>
              </a:rPr>
              <a:t>GOD CAN RESTORE ALL THAT IS LOST AND OR WASTED!!!</a:t>
            </a:r>
          </a:p>
          <a:p>
            <a:pPr marL="0" indent="0" algn="ctr">
              <a:buNone/>
            </a:pPr>
            <a:endParaRPr lang="en-US"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Don’t give up!!!</a:t>
            </a:r>
          </a:p>
          <a:p>
            <a:pPr marL="0" indent="0">
              <a:buNone/>
            </a:pPr>
            <a:endParaRPr lang="en-US" sz="24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C000"/>
                </a:solidFill>
                <a:latin typeface="Times New Roman" panose="02020603050405020304" pitchFamily="18" charset="0"/>
                <a:cs typeface="Times New Roman" panose="02020603050405020304" pitchFamily="18" charset="0"/>
              </a:rPr>
              <a:t>Remember the temple workers rebuilt the temple, that had been in shambles, for 70 years, in 52 days.</a:t>
            </a:r>
          </a:p>
        </p:txBody>
      </p:sp>
    </p:spTree>
    <p:extLst>
      <p:ext uri="{BB962C8B-B14F-4D97-AF65-F5344CB8AC3E}">
        <p14:creationId xmlns:p14="http://schemas.microsoft.com/office/powerpoint/2010/main" val="2486385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This is the month in which you can move the strength, you gained, in the last month, into a new level (Psalms 84)</a:t>
            </a:r>
            <a:endParaRPr lang="en-US" sz="28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2128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smtClean="0">
                <a:solidFill>
                  <a:srgbClr val="FFC000"/>
                </a:solidFill>
                <a:latin typeface="Times New Roman" panose="02020603050405020304" pitchFamily="18" charset="0"/>
                <a:cs typeface="Times New Roman" panose="02020603050405020304" pitchFamily="18" charset="0"/>
              </a:rPr>
              <a:t>This is the wedding month (Covenant Month)</a:t>
            </a:r>
          </a:p>
          <a:p>
            <a:pPr marL="0" indent="0">
              <a:buNone/>
            </a:pPr>
            <a:endParaRPr lang="en-US" b="1" dirty="0">
              <a:solidFill>
                <a:srgbClr val="FFC000"/>
              </a:solidFill>
              <a:latin typeface="Times New Roman" panose="02020603050405020304" pitchFamily="18" charset="0"/>
              <a:cs typeface="Times New Roman" panose="02020603050405020304" pitchFamily="18" charset="0"/>
            </a:endParaRPr>
          </a:p>
          <a:p>
            <a:pPr marL="0" indent="0">
              <a:buNone/>
            </a:pPr>
            <a:r>
              <a:rPr lang="en-US" b="1" dirty="0" smtClean="0">
                <a:solidFill>
                  <a:srgbClr val="FFC000"/>
                </a:solidFill>
                <a:latin typeface="Times New Roman" panose="02020603050405020304" pitchFamily="18" charset="0"/>
                <a:cs typeface="Times New Roman" panose="02020603050405020304" pitchFamily="18" charset="0"/>
              </a:rPr>
              <a:t>Read the Song of Solomon this month</a:t>
            </a:r>
            <a:endParaRPr lang="en-US"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444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Pentecost (Shavuot)</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dirty="0" smtClean="0">
                <a:solidFill>
                  <a:srgbClr val="FFC000"/>
                </a:solidFill>
                <a:latin typeface="Times New Roman" panose="02020603050405020304" pitchFamily="18" charset="0"/>
                <a:cs typeface="Times New Roman" panose="02020603050405020304" pitchFamily="18" charset="0"/>
              </a:rPr>
              <a:t>One of the </a:t>
            </a:r>
            <a:r>
              <a:rPr lang="en-US" sz="2800" b="1" u="sng" dirty="0" smtClean="0">
                <a:solidFill>
                  <a:srgbClr val="FFC000"/>
                </a:solidFill>
                <a:latin typeface="Times New Roman" panose="02020603050405020304" pitchFamily="18" charset="0"/>
                <a:cs typeface="Times New Roman" panose="02020603050405020304" pitchFamily="18" charset="0"/>
              </a:rPr>
              <a:t>Appointed Times </a:t>
            </a:r>
            <a:r>
              <a:rPr lang="en-US" sz="2800" b="1" dirty="0" smtClean="0">
                <a:solidFill>
                  <a:srgbClr val="FFC000"/>
                </a:solidFill>
                <a:latin typeface="Times New Roman" panose="02020603050405020304" pitchFamily="18" charset="0"/>
                <a:cs typeface="Times New Roman" panose="02020603050405020304" pitchFamily="18" charset="0"/>
              </a:rPr>
              <a:t>that God established in Exodus 23:14-17</a:t>
            </a:r>
          </a:p>
          <a:p>
            <a:r>
              <a:rPr lang="en-US" sz="2800" b="1" dirty="0" smtClean="0">
                <a:solidFill>
                  <a:srgbClr val="FFC000"/>
                </a:solidFill>
                <a:latin typeface="Times New Roman" panose="02020603050405020304" pitchFamily="18" charset="0"/>
                <a:cs typeface="Times New Roman" panose="02020603050405020304" pitchFamily="18" charset="0"/>
              </a:rPr>
              <a:t>God intended these feasts/times, for all of His people and for all time (not temporary)</a:t>
            </a:r>
          </a:p>
          <a:p>
            <a:r>
              <a:rPr lang="en-US" sz="2800" b="1" dirty="0" smtClean="0">
                <a:solidFill>
                  <a:srgbClr val="FFC000"/>
                </a:solidFill>
                <a:latin typeface="Times New Roman" panose="02020603050405020304" pitchFamily="18" charset="0"/>
                <a:cs typeface="Times New Roman" panose="02020603050405020304" pitchFamily="18" charset="0"/>
              </a:rPr>
              <a:t>God’s </a:t>
            </a:r>
            <a:r>
              <a:rPr lang="en-US" sz="2800" b="1" u="sng" dirty="0" smtClean="0">
                <a:solidFill>
                  <a:srgbClr val="FFC000"/>
                </a:solidFill>
                <a:latin typeface="Times New Roman" panose="02020603050405020304" pitchFamily="18" charset="0"/>
                <a:cs typeface="Times New Roman" panose="02020603050405020304" pitchFamily="18" charset="0"/>
              </a:rPr>
              <a:t>Appointed Times </a:t>
            </a:r>
            <a:r>
              <a:rPr lang="en-US" sz="2800" b="1" dirty="0" smtClean="0">
                <a:solidFill>
                  <a:srgbClr val="FFC000"/>
                </a:solidFill>
                <a:latin typeface="Times New Roman" panose="02020603050405020304" pitchFamily="18" charset="0"/>
                <a:cs typeface="Times New Roman" panose="02020603050405020304" pitchFamily="18" charset="0"/>
              </a:rPr>
              <a:t>are designed to create a rhythm in our lives.</a:t>
            </a:r>
          </a:p>
          <a:p>
            <a:r>
              <a:rPr lang="en-US" sz="2800" b="1" dirty="0" smtClean="0">
                <a:solidFill>
                  <a:srgbClr val="FFC000"/>
                </a:solidFill>
                <a:latin typeface="Times New Roman" panose="02020603050405020304" pitchFamily="18" charset="0"/>
                <a:cs typeface="Times New Roman" panose="02020603050405020304" pitchFamily="18" charset="0"/>
              </a:rPr>
              <a:t>They align our lives with God’s timing</a:t>
            </a:r>
          </a:p>
          <a:p>
            <a:r>
              <a:rPr lang="en-US" sz="2800" b="1" dirty="0" smtClean="0">
                <a:solidFill>
                  <a:srgbClr val="FFC000"/>
                </a:solidFill>
                <a:latin typeface="Times New Roman" panose="02020603050405020304" pitchFamily="18" charset="0"/>
                <a:cs typeface="Times New Roman" panose="02020603050405020304" pitchFamily="18" charset="0"/>
              </a:rPr>
              <a:t>They sync us with the Spirit of God</a:t>
            </a:r>
          </a:p>
          <a:p>
            <a:r>
              <a:rPr lang="en-US" sz="2800" b="1" dirty="0" smtClean="0">
                <a:solidFill>
                  <a:srgbClr val="FFC000"/>
                </a:solidFill>
                <a:latin typeface="Times New Roman" panose="02020603050405020304" pitchFamily="18" charset="0"/>
                <a:cs typeface="Times New Roman" panose="02020603050405020304" pitchFamily="18" charset="0"/>
              </a:rPr>
              <a:t>The results are we are in the Right Place at the Right Time.</a:t>
            </a:r>
            <a:endParaRPr lang="en-US" sz="28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8873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Pentecost (Shavuot)</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b="1" dirty="0" smtClean="0">
                <a:solidFill>
                  <a:srgbClr val="FFC000"/>
                </a:solidFill>
                <a:latin typeface="Times New Roman" panose="02020603050405020304" pitchFamily="18" charset="0"/>
                <a:cs typeface="Times New Roman" panose="02020603050405020304" pitchFamily="18" charset="0"/>
              </a:rPr>
              <a:t>It’s held in the 3</a:t>
            </a:r>
            <a:r>
              <a:rPr lang="en-US" sz="2400" b="1" baseline="30000" dirty="0" smtClean="0">
                <a:solidFill>
                  <a:srgbClr val="FFC000"/>
                </a:solidFill>
                <a:latin typeface="Times New Roman" panose="02020603050405020304" pitchFamily="18" charset="0"/>
                <a:cs typeface="Times New Roman" panose="02020603050405020304" pitchFamily="18" charset="0"/>
              </a:rPr>
              <a:t>rd</a:t>
            </a:r>
            <a:r>
              <a:rPr lang="en-US" sz="2400" b="1" dirty="0" smtClean="0">
                <a:solidFill>
                  <a:srgbClr val="FFC000"/>
                </a:solidFill>
                <a:latin typeface="Times New Roman" panose="02020603050405020304" pitchFamily="18" charset="0"/>
                <a:cs typeface="Times New Roman" panose="02020603050405020304" pitchFamily="18" charset="0"/>
              </a:rPr>
              <a:t> month of the biblical calendar</a:t>
            </a:r>
          </a:p>
          <a:p>
            <a:endParaRPr lang="en-US" sz="2400" b="1" dirty="0" smtClean="0">
              <a:solidFill>
                <a:srgbClr val="FFC000"/>
              </a:solidFill>
              <a:latin typeface="Times New Roman" panose="02020603050405020304" pitchFamily="18" charset="0"/>
              <a:cs typeface="Times New Roman" panose="02020603050405020304" pitchFamily="18" charset="0"/>
            </a:endParaRPr>
          </a:p>
          <a:p>
            <a:r>
              <a:rPr lang="en-US" sz="2400" b="1" dirty="0" smtClean="0">
                <a:solidFill>
                  <a:srgbClr val="FFC000"/>
                </a:solidFill>
                <a:latin typeface="Times New Roman" panose="02020603050405020304" pitchFamily="18" charset="0"/>
                <a:cs typeface="Times New Roman" panose="02020603050405020304" pitchFamily="18" charset="0"/>
              </a:rPr>
              <a:t>It’s a tri-fold celebration of provision</a:t>
            </a: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Celebrates God’s blessing for the Wheat Harvest (that was gathered at this time of year)</a:t>
            </a:r>
          </a:p>
          <a:p>
            <a:pPr marL="457200" indent="-457200">
              <a:buAutoNum type="arabicPeriod"/>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Celebrates the Word (giving of the Torah on Mount Sinai)</a:t>
            </a:r>
          </a:p>
          <a:p>
            <a:pPr marL="457200" indent="-457200">
              <a:buAutoNum type="arabicPeriod"/>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457200" indent="-457200">
              <a:buAutoNum type="arabicPeriod"/>
            </a:pPr>
            <a:r>
              <a:rPr lang="en-US" sz="2400" b="1" dirty="0" smtClean="0">
                <a:solidFill>
                  <a:srgbClr val="FFC000"/>
                </a:solidFill>
                <a:latin typeface="Times New Roman" panose="02020603050405020304" pitchFamily="18" charset="0"/>
                <a:cs typeface="Times New Roman" panose="02020603050405020304" pitchFamily="18" charset="0"/>
              </a:rPr>
              <a:t>Celebrates the Holy Spirit (the outpouring of His power in Acts 2)</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799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Pentecost (Shavuot)</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b="1" dirty="0" smtClean="0">
                <a:solidFill>
                  <a:srgbClr val="FFC000"/>
                </a:solidFill>
                <a:latin typeface="Times New Roman" panose="02020603050405020304" pitchFamily="18" charset="0"/>
                <a:cs typeface="Times New Roman" panose="02020603050405020304" pitchFamily="18" charset="0"/>
              </a:rPr>
              <a:t>This is the time to bring the Firstfruits, of the harvest, to the Lord, giving thanks, to Him for His physical provision</a:t>
            </a:r>
          </a:p>
          <a:p>
            <a:endParaRPr lang="en-US" sz="2400" b="1" dirty="0" smtClean="0">
              <a:solidFill>
                <a:srgbClr val="FFC000"/>
              </a:solidFill>
              <a:latin typeface="Times New Roman" panose="02020603050405020304" pitchFamily="18" charset="0"/>
              <a:cs typeface="Times New Roman" panose="02020603050405020304" pitchFamily="18" charset="0"/>
            </a:endParaRPr>
          </a:p>
          <a:p>
            <a:r>
              <a:rPr lang="en-US" sz="2400" b="1" dirty="0" smtClean="0">
                <a:solidFill>
                  <a:srgbClr val="FFC000"/>
                </a:solidFill>
                <a:latin typeface="Times New Roman" panose="02020603050405020304" pitchFamily="18" charset="0"/>
                <a:cs typeface="Times New Roman" panose="02020603050405020304" pitchFamily="18" charset="0"/>
              </a:rPr>
              <a:t>This is the time to celebrate His revelation in His Word (Torah). The time to “fall in love with God’s Word all over again”</a:t>
            </a:r>
          </a:p>
          <a:p>
            <a:endParaRPr lang="en-US" sz="2400" b="1" dirty="0">
              <a:solidFill>
                <a:srgbClr val="FFC000"/>
              </a:solidFill>
              <a:latin typeface="Times New Roman" panose="02020603050405020304" pitchFamily="18" charset="0"/>
              <a:cs typeface="Times New Roman" panose="02020603050405020304" pitchFamily="18" charset="0"/>
            </a:endParaRPr>
          </a:p>
          <a:p>
            <a:r>
              <a:rPr lang="en-US" sz="2400" b="1" dirty="0" smtClean="0">
                <a:solidFill>
                  <a:srgbClr val="FFC000"/>
                </a:solidFill>
                <a:latin typeface="Times New Roman" panose="02020603050405020304" pitchFamily="18" charset="0"/>
                <a:cs typeface="Times New Roman" panose="02020603050405020304" pitchFamily="18" charset="0"/>
              </a:rPr>
              <a:t>This is the time of celebration of the Holy Spirit. This time provides an opportunity to be refilled with the Spirit and gain new vision for fulfilling His Great Commission in the world.</a:t>
            </a: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633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Zebulun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b="1" dirty="0" smtClean="0">
                <a:solidFill>
                  <a:srgbClr val="FFC000"/>
                </a:solidFill>
                <a:latin typeface="Times New Roman" panose="02020603050405020304" pitchFamily="18" charset="0"/>
                <a:cs typeface="Times New Roman" panose="02020603050405020304" pitchFamily="18" charset="0"/>
              </a:rPr>
              <a:t>The 6</a:t>
            </a:r>
            <a:r>
              <a:rPr lang="en-US" sz="2400" b="1" baseline="30000" dirty="0" smtClean="0">
                <a:solidFill>
                  <a:srgbClr val="FFC000"/>
                </a:solidFill>
                <a:latin typeface="Times New Roman" panose="02020603050405020304" pitchFamily="18" charset="0"/>
                <a:cs typeface="Times New Roman" panose="02020603050405020304" pitchFamily="18" charset="0"/>
              </a:rPr>
              <a:t>th</a:t>
            </a:r>
            <a:r>
              <a:rPr lang="en-US" sz="2400" b="1" dirty="0" smtClean="0">
                <a:solidFill>
                  <a:srgbClr val="FFC000"/>
                </a:solidFill>
                <a:latin typeface="Times New Roman" panose="02020603050405020304" pitchFamily="18" charset="0"/>
                <a:cs typeface="Times New Roman" panose="02020603050405020304" pitchFamily="18" charset="0"/>
              </a:rPr>
              <a:t> son of Jacob and Leah.</a:t>
            </a:r>
          </a:p>
          <a:p>
            <a:r>
              <a:rPr lang="en-US" sz="2400" b="1" dirty="0" smtClean="0">
                <a:solidFill>
                  <a:srgbClr val="FFC000"/>
                </a:solidFill>
                <a:latin typeface="Times New Roman" panose="02020603050405020304" pitchFamily="18" charset="0"/>
                <a:cs typeface="Times New Roman" panose="02020603050405020304" pitchFamily="18" charset="0"/>
              </a:rPr>
              <a:t>His names means “A Habitation”</a:t>
            </a:r>
          </a:p>
          <a:p>
            <a:r>
              <a:rPr lang="en-US" sz="2400" b="1" dirty="0" smtClean="0">
                <a:solidFill>
                  <a:srgbClr val="FFC000"/>
                </a:solidFill>
                <a:latin typeface="Times New Roman" panose="02020603050405020304" pitchFamily="18" charset="0"/>
                <a:cs typeface="Times New Roman" panose="02020603050405020304" pitchFamily="18" charset="0"/>
              </a:rPr>
              <a:t>The root word, which means, “to dwell in an exalted fashion”</a:t>
            </a:r>
          </a:p>
          <a:p>
            <a:r>
              <a:rPr lang="en-US" sz="2400" b="1" dirty="0" smtClean="0">
                <a:solidFill>
                  <a:srgbClr val="FFC000"/>
                </a:solidFill>
                <a:latin typeface="Times New Roman" panose="02020603050405020304" pitchFamily="18" charset="0"/>
                <a:cs typeface="Times New Roman" panose="02020603050405020304" pitchFamily="18" charset="0"/>
              </a:rPr>
              <a:t>This was a tribe faithful to the Lord (not associated with the massacre of </a:t>
            </a:r>
            <a:r>
              <a:rPr lang="en-US" sz="2400" b="1" dirty="0" err="1" smtClean="0">
                <a:solidFill>
                  <a:srgbClr val="FFC000"/>
                </a:solidFill>
                <a:latin typeface="Times New Roman" panose="02020603050405020304" pitchFamily="18" charset="0"/>
                <a:cs typeface="Times New Roman" panose="02020603050405020304" pitchFamily="18" charset="0"/>
              </a:rPr>
              <a:t>Shechem</a:t>
            </a:r>
            <a:r>
              <a:rPr lang="en-US" sz="2400" b="1" dirty="0" smtClean="0">
                <a:solidFill>
                  <a:srgbClr val="FFC000"/>
                </a:solidFill>
                <a:latin typeface="Times New Roman" panose="02020603050405020304" pitchFamily="18" charset="0"/>
                <a:cs typeface="Times New Roman" panose="02020603050405020304" pitchFamily="18" charset="0"/>
              </a:rPr>
              <a:t>, selling Joseph into slavery, or in any of the rebellions in the wilderness)</a:t>
            </a:r>
          </a:p>
          <a:p>
            <a:r>
              <a:rPr lang="en-US" sz="2400" b="1" dirty="0" smtClean="0">
                <a:solidFill>
                  <a:srgbClr val="FFC000"/>
                </a:solidFill>
                <a:latin typeface="Times New Roman" panose="02020603050405020304" pitchFamily="18" charset="0"/>
                <a:cs typeface="Times New Roman" panose="02020603050405020304" pitchFamily="18" charset="0"/>
              </a:rPr>
              <a:t>The tribe fought along Deborah and Gideon</a:t>
            </a:r>
          </a:p>
          <a:p>
            <a:r>
              <a:rPr lang="en-US" sz="2400" b="1" dirty="0" smtClean="0">
                <a:solidFill>
                  <a:srgbClr val="FFC000"/>
                </a:solidFill>
                <a:latin typeface="Times New Roman" panose="02020603050405020304" pitchFamily="18" charset="0"/>
                <a:cs typeface="Times New Roman" panose="02020603050405020304" pitchFamily="18" charset="0"/>
              </a:rPr>
              <a:t>Elon, the </a:t>
            </a:r>
            <a:r>
              <a:rPr lang="en-US" sz="2400" b="1" dirty="0" err="1" smtClean="0">
                <a:solidFill>
                  <a:srgbClr val="FFC000"/>
                </a:solidFill>
                <a:latin typeface="Times New Roman" panose="02020603050405020304" pitchFamily="18" charset="0"/>
                <a:cs typeface="Times New Roman" panose="02020603050405020304" pitchFamily="18" charset="0"/>
              </a:rPr>
              <a:t>Zebulunite</a:t>
            </a:r>
            <a:r>
              <a:rPr lang="en-US" sz="2400" b="1" dirty="0" smtClean="0">
                <a:solidFill>
                  <a:srgbClr val="FFC000"/>
                </a:solidFill>
                <a:latin typeface="Times New Roman" panose="02020603050405020304" pitchFamily="18" charset="0"/>
                <a:cs typeface="Times New Roman" panose="02020603050405020304" pitchFamily="18" charset="0"/>
              </a:rPr>
              <a:t>, judged Israel for 10 years</a:t>
            </a:r>
          </a:p>
          <a:p>
            <a:r>
              <a:rPr lang="en-US" sz="2400" b="1" dirty="0" smtClean="0">
                <a:solidFill>
                  <a:srgbClr val="FFC000"/>
                </a:solidFill>
                <a:latin typeface="Times New Roman" panose="02020603050405020304" pitchFamily="18" charset="0"/>
                <a:cs typeface="Times New Roman" panose="02020603050405020304" pitchFamily="18" charset="0"/>
              </a:rPr>
              <a:t>50,000 men, from Zebulun, came and helped David in Hebron. They served him “with an undivided heart”</a:t>
            </a: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8100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Constellation-Gemini</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1"/>
          </p:nvPr>
        </p:nvSpPr>
        <p:spPr/>
        <p:txBody>
          <a:bodyPr/>
          <a:lstStyle/>
          <a:p>
            <a:endParaRPr lang="en-US" b="1" dirty="0" smtClean="0">
              <a:solidFill>
                <a:srgbClr val="FFC000"/>
              </a:solidFill>
              <a:latin typeface="Times New Roman" panose="02020603050405020304" pitchFamily="18" charset="0"/>
              <a:cs typeface="Times New Roman" panose="02020603050405020304" pitchFamily="18" charset="0"/>
            </a:endParaRPr>
          </a:p>
          <a:p>
            <a:endParaRPr lang="en-US" b="1" dirty="0">
              <a:solidFill>
                <a:srgbClr val="FFC000"/>
              </a:solidFill>
              <a:latin typeface="Times New Roman" panose="02020603050405020304" pitchFamily="18" charset="0"/>
              <a:cs typeface="Times New Roman" panose="02020603050405020304" pitchFamily="18" charset="0"/>
            </a:endParaRPr>
          </a:p>
          <a:p>
            <a:r>
              <a:rPr lang="en-US" b="1" dirty="0" smtClean="0">
                <a:solidFill>
                  <a:srgbClr val="FFC000"/>
                </a:solidFill>
                <a:latin typeface="Times New Roman" panose="02020603050405020304" pitchFamily="18" charset="0"/>
                <a:cs typeface="Times New Roman" panose="02020603050405020304" pitchFamily="18" charset="0"/>
              </a:rPr>
              <a:t>Gemini “2 Tablets”</a:t>
            </a:r>
          </a:p>
          <a:p>
            <a:endParaRPr lang="en-US" b="1" dirty="0" smtClean="0">
              <a:solidFill>
                <a:srgbClr val="FFC000"/>
              </a:solidFill>
              <a:latin typeface="Times New Roman" panose="02020603050405020304" pitchFamily="18" charset="0"/>
              <a:cs typeface="Times New Roman" panose="02020603050405020304" pitchFamily="18" charset="0"/>
            </a:endParaRPr>
          </a:p>
          <a:p>
            <a:endParaRPr lang="en-US" b="1" dirty="0">
              <a:solidFill>
                <a:srgbClr val="FFC000"/>
              </a:solidFill>
              <a:latin typeface="Times New Roman" panose="02020603050405020304" pitchFamily="18" charset="0"/>
              <a:cs typeface="Times New Roman" panose="02020603050405020304" pitchFamily="18" charset="0"/>
            </a:endParaRPr>
          </a:p>
          <a:p>
            <a:endParaRPr lang="en-US" b="1" dirty="0">
              <a:solidFill>
                <a:srgbClr val="FFC000"/>
              </a:solidFill>
              <a:latin typeface="Times New Roman" panose="02020603050405020304" pitchFamily="18" charset="0"/>
              <a:cs typeface="Times New Roman" panose="02020603050405020304" pitchFamily="18" charset="0"/>
            </a:endParaRPr>
          </a:p>
          <a:p>
            <a:r>
              <a:rPr lang="en-US" b="1" dirty="0" smtClean="0">
                <a:solidFill>
                  <a:srgbClr val="FFC000"/>
                </a:solidFill>
                <a:latin typeface="Times New Roman" panose="02020603050405020304" pitchFamily="18" charset="0"/>
                <a:cs typeface="Times New Roman" panose="02020603050405020304" pitchFamily="18" charset="0"/>
              </a:rPr>
              <a:t>Torah given on Sinai</a:t>
            </a:r>
          </a:p>
          <a:p>
            <a:pPr marL="0" indent="0">
              <a:buNone/>
            </a:pPr>
            <a:endParaRPr lang="en-US" b="1" dirty="0">
              <a:solidFill>
                <a:srgbClr val="FFC000"/>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half" idx="2"/>
          </p:nvPr>
        </p:nvSpPr>
        <p:spPr/>
        <p:txBody>
          <a:bodyPr/>
          <a:lstStyle/>
          <a:p>
            <a:endParaRPr lang="en-US" dirty="0"/>
          </a:p>
        </p:txBody>
      </p:sp>
      <p:pic>
        <p:nvPicPr>
          <p:cNvPr id="1028" name="Picture 4" descr="C:\Users\broney.FGH.000\AppData\Local\Microsoft\Windows\Temporary Internet Files\Content.IE5\WEBNNV50\Gemini-s.png[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676400"/>
            <a:ext cx="40386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208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Zebulun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sz="2800" b="1" dirty="0" smtClean="0">
                <a:solidFill>
                  <a:srgbClr val="FFC000"/>
                </a:solidFill>
                <a:latin typeface="Times New Roman" panose="02020603050405020304" pitchFamily="18" charset="0"/>
                <a:cs typeface="Times New Roman" panose="02020603050405020304" pitchFamily="18" charset="0"/>
              </a:rPr>
              <a:t>Jacob’s Blessing (Gen 49:13)</a:t>
            </a:r>
          </a:p>
          <a:p>
            <a:pPr marL="0" indent="0">
              <a:buNone/>
            </a:pPr>
            <a:r>
              <a:rPr lang="en-US" sz="2000" b="1" dirty="0" smtClean="0">
                <a:solidFill>
                  <a:srgbClr val="FFC000"/>
                </a:solidFill>
                <a:latin typeface="Times New Roman" panose="02020603050405020304" pitchFamily="18" charset="0"/>
                <a:cs typeface="Times New Roman" panose="02020603050405020304" pitchFamily="18" charset="0"/>
              </a:rPr>
              <a:t>“Zebulun will live by the seashore and become a haven for ships. His border will extend toward Sidon”</a:t>
            </a:r>
          </a:p>
          <a:p>
            <a:pPr marL="0" indent="0">
              <a:buNone/>
            </a:pPr>
            <a:endParaRPr lang="en-US" sz="2400" b="1" dirty="0" smtClean="0">
              <a:solidFill>
                <a:srgbClr val="FFC000"/>
              </a:solidFill>
              <a:latin typeface="Times New Roman" panose="02020603050405020304" pitchFamily="18" charset="0"/>
              <a:cs typeface="Times New Roman" panose="02020603050405020304" pitchFamily="18" charset="0"/>
            </a:endParaRPr>
          </a:p>
          <a:p>
            <a:pPr marL="0" indent="0" algn="ctr">
              <a:buNone/>
            </a:pPr>
            <a:r>
              <a:rPr lang="en-US" sz="2800" b="1" dirty="0" smtClean="0">
                <a:solidFill>
                  <a:srgbClr val="FFC000"/>
                </a:solidFill>
                <a:latin typeface="Times New Roman" panose="02020603050405020304" pitchFamily="18" charset="0"/>
                <a:cs typeface="Times New Roman" panose="02020603050405020304" pitchFamily="18" charset="0"/>
              </a:rPr>
              <a:t>Moses’ Blessing (</a:t>
            </a:r>
            <a:r>
              <a:rPr lang="en-US" sz="2800" b="1" dirty="0" err="1" smtClean="0">
                <a:solidFill>
                  <a:srgbClr val="FFC000"/>
                </a:solidFill>
                <a:latin typeface="Times New Roman" panose="02020603050405020304" pitchFamily="18" charset="0"/>
                <a:cs typeface="Times New Roman" panose="02020603050405020304" pitchFamily="18" charset="0"/>
              </a:rPr>
              <a:t>Deut</a:t>
            </a:r>
            <a:r>
              <a:rPr lang="en-US" sz="2800" b="1" dirty="0" smtClean="0">
                <a:solidFill>
                  <a:srgbClr val="FFC000"/>
                </a:solidFill>
                <a:latin typeface="Times New Roman" panose="02020603050405020304" pitchFamily="18" charset="0"/>
                <a:cs typeface="Times New Roman" panose="02020603050405020304" pitchFamily="18" charset="0"/>
              </a:rPr>
              <a:t> 33:18)</a:t>
            </a:r>
          </a:p>
          <a:p>
            <a:pPr marL="0" indent="0">
              <a:buNone/>
            </a:pPr>
            <a:r>
              <a:rPr lang="en-US" sz="2000" b="1" dirty="0" smtClean="0">
                <a:solidFill>
                  <a:srgbClr val="FFC000"/>
                </a:solidFill>
                <a:latin typeface="Times New Roman" panose="02020603050405020304" pitchFamily="18" charset="0"/>
                <a:cs typeface="Times New Roman" panose="02020603050405020304" pitchFamily="18" charset="0"/>
              </a:rPr>
              <a:t>“Rejoice, Zebulun, in your going out, and you, Issachar, in your tents. They will summon peoples to the mountain and there offer the sacrifices of the righteous; they will feast on the abundance, of the seas, on the treasures hidden in the sand.”</a:t>
            </a:r>
          </a:p>
          <a:p>
            <a:pPr marL="0" indent="0" algn="ctr">
              <a:buNone/>
            </a:pPr>
            <a:endParaRPr lang="en-US" sz="24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5060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Zebulun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b="1" dirty="0" smtClean="0">
                <a:solidFill>
                  <a:srgbClr val="FFC000"/>
                </a:solidFill>
                <a:latin typeface="Times New Roman" panose="02020603050405020304" pitchFamily="18" charset="0"/>
                <a:cs typeface="Times New Roman" panose="02020603050405020304" pitchFamily="18" charset="0"/>
              </a:rPr>
              <a:t>The tribe is linked with bestowing blessing</a:t>
            </a:r>
          </a:p>
          <a:p>
            <a:endParaRPr lang="en-US" sz="2000" b="1" dirty="0" smtClean="0">
              <a:solidFill>
                <a:srgbClr val="FFC000"/>
              </a:solidFill>
              <a:latin typeface="Times New Roman" panose="02020603050405020304" pitchFamily="18" charset="0"/>
              <a:cs typeface="Times New Roman" panose="02020603050405020304" pitchFamily="18" charset="0"/>
            </a:endParaRPr>
          </a:p>
          <a:p>
            <a:r>
              <a:rPr lang="en-US" sz="2000" b="1" dirty="0" smtClean="0">
                <a:solidFill>
                  <a:srgbClr val="FFC000"/>
                </a:solidFill>
                <a:latin typeface="Times New Roman" panose="02020603050405020304" pitchFamily="18" charset="0"/>
                <a:cs typeface="Times New Roman" panose="02020603050405020304" pitchFamily="18" charset="0"/>
              </a:rPr>
              <a:t>They had the ability to break iniquity off of trade structures and multiply</a:t>
            </a:r>
          </a:p>
          <a:p>
            <a:endParaRPr lang="en-US" sz="2000" b="1" dirty="0" smtClean="0">
              <a:solidFill>
                <a:srgbClr val="FFC000"/>
              </a:solidFill>
              <a:latin typeface="Times New Roman" panose="02020603050405020304" pitchFamily="18" charset="0"/>
              <a:cs typeface="Times New Roman" panose="02020603050405020304" pitchFamily="18" charset="0"/>
            </a:endParaRPr>
          </a:p>
          <a:p>
            <a:r>
              <a:rPr lang="en-US" sz="2000" b="1" dirty="0" smtClean="0">
                <a:solidFill>
                  <a:srgbClr val="FFC000"/>
                </a:solidFill>
                <a:latin typeface="Times New Roman" panose="02020603050405020304" pitchFamily="18" charset="0"/>
                <a:cs typeface="Times New Roman" panose="02020603050405020304" pitchFamily="18" charset="0"/>
              </a:rPr>
              <a:t>They can overturn corruption and greed through righteousness and godly trade systems</a:t>
            </a:r>
          </a:p>
          <a:p>
            <a:endParaRPr lang="en-US" sz="2000" b="1" dirty="0" smtClean="0">
              <a:solidFill>
                <a:srgbClr val="FFC000"/>
              </a:solidFill>
              <a:latin typeface="Times New Roman" panose="02020603050405020304" pitchFamily="18" charset="0"/>
              <a:cs typeface="Times New Roman" panose="02020603050405020304" pitchFamily="18" charset="0"/>
            </a:endParaRPr>
          </a:p>
          <a:p>
            <a:r>
              <a:rPr lang="en-US" sz="2000" b="1" dirty="0" smtClean="0">
                <a:solidFill>
                  <a:srgbClr val="FFC000"/>
                </a:solidFill>
                <a:latin typeface="Times New Roman" panose="02020603050405020304" pitchFamily="18" charset="0"/>
                <a:cs typeface="Times New Roman" panose="02020603050405020304" pitchFamily="18" charset="0"/>
              </a:rPr>
              <a:t>They developed and filled storehouses for provision</a:t>
            </a:r>
          </a:p>
          <a:p>
            <a:endParaRPr lang="en-US" sz="2000" b="1" dirty="0" smtClean="0">
              <a:solidFill>
                <a:srgbClr val="FFC000"/>
              </a:solidFill>
              <a:latin typeface="Times New Roman" panose="02020603050405020304" pitchFamily="18" charset="0"/>
              <a:cs typeface="Times New Roman" panose="02020603050405020304" pitchFamily="18" charset="0"/>
            </a:endParaRPr>
          </a:p>
          <a:p>
            <a:r>
              <a:rPr lang="en-US" sz="2000" b="1" dirty="0" smtClean="0">
                <a:solidFill>
                  <a:srgbClr val="FFC000"/>
                </a:solidFill>
                <a:latin typeface="Times New Roman" panose="02020603050405020304" pitchFamily="18" charset="0"/>
                <a:cs typeface="Times New Roman" panose="02020603050405020304" pitchFamily="18" charset="0"/>
              </a:rPr>
              <a:t>They were loyal and had their “act together”</a:t>
            </a:r>
          </a:p>
          <a:p>
            <a:endParaRPr lang="en-US" sz="2000" b="1" dirty="0" smtClean="0">
              <a:solidFill>
                <a:srgbClr val="FFC000"/>
              </a:solidFill>
              <a:latin typeface="Times New Roman" panose="02020603050405020304" pitchFamily="18" charset="0"/>
              <a:cs typeface="Times New Roman" panose="02020603050405020304" pitchFamily="18" charset="0"/>
            </a:endParaRPr>
          </a:p>
          <a:p>
            <a:r>
              <a:rPr lang="en-US" sz="2000" b="1" dirty="0" smtClean="0">
                <a:solidFill>
                  <a:srgbClr val="FFC000"/>
                </a:solidFill>
                <a:latin typeface="Times New Roman" panose="02020603050405020304" pitchFamily="18" charset="0"/>
                <a:cs typeface="Times New Roman" panose="02020603050405020304" pitchFamily="18" charset="0"/>
              </a:rPr>
              <a:t>They knew who they were and to whom they were connected to</a:t>
            </a:r>
            <a:endParaRPr lang="en-US" sz="20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83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Color/Stone</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a:bodyPr>
          <a:lstStyle/>
          <a:p>
            <a:pPr marL="0" indent="0" algn="ctr">
              <a:buNone/>
            </a:pPr>
            <a:r>
              <a:rPr lang="en-US" sz="3200" b="1" dirty="0" smtClean="0">
                <a:solidFill>
                  <a:srgbClr val="FFC000"/>
                </a:solidFill>
                <a:latin typeface="Times New Roman" panose="02020603050405020304" pitchFamily="18" charset="0"/>
                <a:cs typeface="Times New Roman" panose="02020603050405020304" pitchFamily="18" charset="0"/>
              </a:rPr>
              <a:t>Color</a:t>
            </a:r>
          </a:p>
          <a:p>
            <a:pPr marL="0" indent="0" algn="ctr">
              <a:buNone/>
            </a:pPr>
            <a:endParaRPr lang="en-US" sz="3200" b="1"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3200" b="1" dirty="0">
              <a:solidFill>
                <a:srgbClr val="FFC000"/>
              </a:solidFill>
              <a:latin typeface="Times New Roman" panose="02020603050405020304" pitchFamily="18" charset="0"/>
              <a:cs typeface="Times New Roman" panose="02020603050405020304" pitchFamily="18" charset="0"/>
            </a:endParaRPr>
          </a:p>
          <a:p>
            <a:pPr marL="0" indent="0" algn="ctr">
              <a:buNone/>
            </a:pPr>
            <a:r>
              <a:rPr lang="en-US" sz="3200" b="1" dirty="0" smtClean="0">
                <a:solidFill>
                  <a:srgbClr val="FFC000"/>
                </a:solidFill>
                <a:latin typeface="Times New Roman" panose="02020603050405020304" pitchFamily="18" charset="0"/>
                <a:cs typeface="Times New Roman" panose="02020603050405020304" pitchFamily="18" charset="0"/>
              </a:rPr>
              <a:t>White/Clear</a:t>
            </a:r>
            <a:endParaRPr lang="en-US" sz="3200" b="1" dirty="0">
              <a:solidFill>
                <a:srgbClr val="FFC000"/>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sz="3200" b="1" dirty="0" smtClean="0">
                <a:solidFill>
                  <a:srgbClr val="FFC000"/>
                </a:solidFill>
                <a:latin typeface="Times New Roman" panose="02020603050405020304" pitchFamily="18" charset="0"/>
                <a:cs typeface="Times New Roman" panose="02020603050405020304" pitchFamily="18" charset="0"/>
              </a:rPr>
              <a:t>Stone</a:t>
            </a:r>
          </a:p>
          <a:p>
            <a:pPr marL="0" indent="0" algn="ctr">
              <a:buNone/>
            </a:pPr>
            <a:endParaRPr lang="en-US" sz="3200" b="1" dirty="0">
              <a:solidFill>
                <a:srgbClr val="FFC000"/>
              </a:solidFill>
              <a:latin typeface="Times New Roman" panose="02020603050405020304" pitchFamily="18" charset="0"/>
              <a:cs typeface="Times New Roman" panose="02020603050405020304" pitchFamily="18" charset="0"/>
            </a:endParaRPr>
          </a:p>
          <a:p>
            <a:pPr marL="0" indent="0" algn="ctr">
              <a:buNone/>
            </a:pPr>
            <a:r>
              <a:rPr lang="en-US" sz="3200" b="1" dirty="0" smtClean="0">
                <a:solidFill>
                  <a:srgbClr val="FFC000"/>
                </a:solidFill>
                <a:latin typeface="Times New Roman" panose="02020603050405020304" pitchFamily="18" charset="0"/>
                <a:cs typeface="Times New Roman" panose="02020603050405020304" pitchFamily="18" charset="0"/>
              </a:rPr>
              <a:t>Quartz</a:t>
            </a:r>
          </a:p>
          <a:p>
            <a:pPr marL="0" indent="0" algn="ctr">
              <a:buNone/>
            </a:pPr>
            <a:r>
              <a:rPr lang="en-US" sz="3200" b="1" dirty="0" smtClean="0">
                <a:solidFill>
                  <a:srgbClr val="FFC000"/>
                </a:solidFill>
                <a:latin typeface="Times New Roman" panose="02020603050405020304" pitchFamily="18" charset="0"/>
                <a:cs typeface="Times New Roman" panose="02020603050405020304" pitchFamily="18" charset="0"/>
              </a:rPr>
              <a:t>White Moonstone</a:t>
            </a:r>
          </a:p>
          <a:p>
            <a:pPr marL="0" indent="0" algn="ctr">
              <a:buNone/>
            </a:pPr>
            <a:endParaRPr lang="en-US" sz="3200" b="1" dirty="0">
              <a:solidFill>
                <a:srgbClr val="FFC000"/>
              </a:solidFill>
              <a:latin typeface="Times New Roman" panose="02020603050405020304" pitchFamily="18" charset="0"/>
              <a:cs typeface="Times New Roman" panose="02020603050405020304" pitchFamily="18" charset="0"/>
            </a:endParaRPr>
          </a:p>
        </p:txBody>
      </p:sp>
      <p:pic>
        <p:nvPicPr>
          <p:cNvPr id="2050" name="Picture 2" descr="C:\Users\broney.FGH.000\AppData\Local\Microsoft\Windows\Temporary Internet Files\Content.IE5\KPHC6RAD\220px-Pierrelun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3733800"/>
            <a:ext cx="2057401" cy="20574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broney.FGH.000\AppData\Local\Microsoft\Windows\Temporary Internet Files\Content.IE5\WEBNNV50\Quartz,_Tibe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733800"/>
            <a:ext cx="17526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7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Alphabet-ZAYIN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half" idx="1"/>
          </p:nvPr>
        </p:nvSpPr>
        <p:spPr/>
        <p:txBody>
          <a:bodyPr>
            <a:normAutofit/>
          </a:bodyPr>
          <a:lstStyle/>
          <a:p>
            <a:pPr marL="0" indent="0">
              <a:buNone/>
            </a:pPr>
            <a:endParaRPr lang="en-US" sz="3200" b="1" dirty="0" smtClean="0">
              <a:solidFill>
                <a:srgbClr val="FFC000"/>
              </a:solidFill>
              <a:latin typeface="Times New Roman" panose="02020603050405020304" pitchFamily="18" charset="0"/>
              <a:cs typeface="Times New Roman" panose="02020603050405020304" pitchFamily="18" charset="0"/>
            </a:endParaRPr>
          </a:p>
          <a:p>
            <a:pPr marL="0" indent="0">
              <a:buNone/>
            </a:pPr>
            <a:endParaRPr lang="en-US" sz="3200" b="1" dirty="0">
              <a:solidFill>
                <a:srgbClr val="FFC000"/>
              </a:solidFill>
              <a:latin typeface="Times New Roman" panose="02020603050405020304" pitchFamily="18" charset="0"/>
              <a:cs typeface="Times New Roman" panose="02020603050405020304" pitchFamily="18" charset="0"/>
            </a:endParaRPr>
          </a:p>
          <a:p>
            <a:pPr marL="0" indent="0">
              <a:buNone/>
            </a:pPr>
            <a:endParaRPr lang="en-US" sz="32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3200" b="1" dirty="0" smtClean="0">
                <a:solidFill>
                  <a:srgbClr val="FFC000"/>
                </a:solidFill>
                <a:latin typeface="Times New Roman" panose="02020603050405020304" pitchFamily="18" charset="0"/>
                <a:cs typeface="Times New Roman" panose="02020603050405020304" pitchFamily="18" charset="0"/>
              </a:rPr>
              <a:t>Receiving mercy for completion </a:t>
            </a:r>
            <a:endParaRPr lang="en-US" sz="3200" b="1" dirty="0">
              <a:solidFill>
                <a:srgbClr val="FFC000"/>
              </a:solidFill>
              <a:latin typeface="Times New Roman" panose="02020603050405020304" pitchFamily="18" charset="0"/>
              <a:cs typeface="Times New Roman" panose="02020603050405020304" pitchFamily="18" charset="0"/>
            </a:endParaRPr>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29200" y="1676400"/>
            <a:ext cx="365760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4038600"/>
            <a:ext cx="3581400"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97882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a:bodyPr>
          <a:lstStyle/>
          <a:p>
            <a:r>
              <a:rPr lang="en-US" sz="2800" b="1" dirty="0" smtClean="0">
                <a:solidFill>
                  <a:srgbClr val="FFC000"/>
                </a:solidFill>
                <a:latin typeface="Times New Roman" panose="02020603050405020304" pitchFamily="18" charset="0"/>
                <a:cs typeface="Times New Roman" panose="02020603050405020304" pitchFamily="18" charset="0"/>
              </a:rPr>
              <a:t>The 3</a:t>
            </a:r>
            <a:r>
              <a:rPr lang="en-US" sz="2800" b="1" baseline="30000" dirty="0" smtClean="0">
                <a:solidFill>
                  <a:srgbClr val="FFC000"/>
                </a:solidFill>
                <a:latin typeface="Times New Roman" panose="02020603050405020304" pitchFamily="18" charset="0"/>
                <a:cs typeface="Times New Roman" panose="02020603050405020304" pitchFamily="18" charset="0"/>
              </a:rPr>
              <a:t>rd</a:t>
            </a:r>
            <a:r>
              <a:rPr lang="en-US" sz="2800" b="1" dirty="0" smtClean="0">
                <a:solidFill>
                  <a:srgbClr val="FFC000"/>
                </a:solidFill>
                <a:latin typeface="Times New Roman" panose="02020603050405020304" pitchFamily="18" charset="0"/>
                <a:cs typeface="Times New Roman" panose="02020603050405020304" pitchFamily="18" charset="0"/>
              </a:rPr>
              <a:t> of the 12 months of the Jewish calendar</a:t>
            </a:r>
          </a:p>
          <a:p>
            <a:endParaRPr lang="en-US" sz="2800" b="1" dirty="0" smtClean="0">
              <a:solidFill>
                <a:srgbClr val="FFC000"/>
              </a:solidFill>
              <a:latin typeface="Times New Roman" panose="02020603050405020304" pitchFamily="18" charset="0"/>
              <a:cs typeface="Times New Roman" panose="02020603050405020304" pitchFamily="18" charset="0"/>
            </a:endParaRPr>
          </a:p>
          <a:p>
            <a:r>
              <a:rPr lang="en-US" sz="2800" b="1" dirty="0" smtClean="0">
                <a:solidFill>
                  <a:srgbClr val="FFC000"/>
                </a:solidFill>
                <a:latin typeface="Times New Roman" panose="02020603050405020304" pitchFamily="18" charset="0"/>
                <a:cs typeface="Times New Roman" panose="02020603050405020304" pitchFamily="18" charset="0"/>
              </a:rPr>
              <a:t>The 3</a:t>
            </a:r>
            <a:r>
              <a:rPr lang="en-US" sz="2800" b="1" baseline="30000" dirty="0" smtClean="0">
                <a:solidFill>
                  <a:srgbClr val="FFC000"/>
                </a:solidFill>
                <a:latin typeface="Times New Roman" panose="02020603050405020304" pitchFamily="18" charset="0"/>
                <a:cs typeface="Times New Roman" panose="02020603050405020304" pitchFamily="18" charset="0"/>
              </a:rPr>
              <a:t>rd</a:t>
            </a:r>
            <a:r>
              <a:rPr lang="en-US" sz="2800" b="1" dirty="0" smtClean="0">
                <a:solidFill>
                  <a:srgbClr val="FFC000"/>
                </a:solidFill>
                <a:latin typeface="Times New Roman" panose="02020603050405020304" pitchFamily="18" charset="0"/>
                <a:cs typeface="Times New Roman" panose="02020603050405020304" pitchFamily="18" charset="0"/>
              </a:rPr>
              <a:t> of the 3 Spring months (Nissan, Iyar, Sivan)</a:t>
            </a:r>
          </a:p>
          <a:p>
            <a:endParaRPr lang="en-US" sz="2800" b="1" dirty="0">
              <a:solidFill>
                <a:srgbClr val="FFC000"/>
              </a:solidFill>
              <a:latin typeface="Times New Roman" panose="02020603050405020304" pitchFamily="18" charset="0"/>
              <a:cs typeface="Times New Roman" panose="02020603050405020304" pitchFamily="18" charset="0"/>
            </a:endParaRPr>
          </a:p>
          <a:p>
            <a:r>
              <a:rPr lang="en-US" sz="2800" b="1" dirty="0" smtClean="0">
                <a:solidFill>
                  <a:srgbClr val="FFC000"/>
                </a:solidFill>
                <a:latin typeface="Times New Roman" panose="02020603050405020304" pitchFamily="18" charset="0"/>
                <a:cs typeface="Times New Roman" panose="02020603050405020304" pitchFamily="18" charset="0"/>
              </a:rPr>
              <a:t>The month of Pentecost (Shavuot) </a:t>
            </a:r>
          </a:p>
          <a:p>
            <a:endParaRPr lang="en-US" sz="2800" b="1" dirty="0" smtClean="0">
              <a:solidFill>
                <a:srgbClr val="FFC000"/>
              </a:solidFill>
              <a:latin typeface="Times New Roman" panose="02020603050405020304" pitchFamily="18" charset="0"/>
              <a:cs typeface="Times New Roman" panose="02020603050405020304" pitchFamily="18" charset="0"/>
            </a:endParaRPr>
          </a:p>
          <a:p>
            <a:r>
              <a:rPr lang="en-US" sz="2800" b="1" dirty="0" smtClean="0">
                <a:solidFill>
                  <a:srgbClr val="FFC000"/>
                </a:solidFill>
                <a:latin typeface="Times New Roman" panose="02020603050405020304" pitchFamily="18" charset="0"/>
                <a:cs typeface="Times New Roman" panose="02020603050405020304" pitchFamily="18" charset="0"/>
              </a:rPr>
              <a:t>The month of Jacob and Esau---The Twins</a:t>
            </a:r>
          </a:p>
          <a:p>
            <a:endParaRPr lang="en-US" sz="28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4163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Connecting your </a:t>
            </a:r>
            <a:r>
              <a:rPr lang="en-US" sz="2800" b="1" u="sng" dirty="0" smtClean="0">
                <a:solidFill>
                  <a:srgbClr val="FFC000"/>
                </a:solidFill>
                <a:latin typeface="Times New Roman" panose="02020603050405020304" pitchFamily="18" charset="0"/>
                <a:cs typeface="Times New Roman" panose="02020603050405020304" pitchFamily="18" charset="0"/>
              </a:rPr>
              <a:t>Talk</a:t>
            </a:r>
            <a:r>
              <a:rPr lang="en-US" sz="2800" b="1" dirty="0" smtClean="0">
                <a:solidFill>
                  <a:srgbClr val="FFC000"/>
                </a:solidFill>
                <a:latin typeface="Times New Roman" panose="02020603050405020304" pitchFamily="18" charset="0"/>
                <a:cs typeface="Times New Roman" panose="02020603050405020304" pitchFamily="18" charset="0"/>
              </a:rPr>
              <a:t> to your </a:t>
            </a:r>
            <a:r>
              <a:rPr lang="en-US" sz="2800" b="1" u="sng" dirty="0" smtClean="0">
                <a:solidFill>
                  <a:srgbClr val="FFC000"/>
                </a:solidFill>
                <a:latin typeface="Times New Roman" panose="02020603050405020304" pitchFamily="18" charset="0"/>
                <a:cs typeface="Times New Roman" panose="02020603050405020304" pitchFamily="18" charset="0"/>
              </a:rPr>
              <a:t>Walk </a:t>
            </a:r>
            <a:r>
              <a:rPr lang="en-US" sz="2800" b="1" dirty="0" smtClean="0">
                <a:solidFill>
                  <a:srgbClr val="FFC000"/>
                </a:solidFill>
                <a:latin typeface="Times New Roman" panose="02020603050405020304" pitchFamily="18" charset="0"/>
                <a:cs typeface="Times New Roman" panose="02020603050405020304" pitchFamily="18" charset="0"/>
              </a:rPr>
              <a:t>(</a:t>
            </a:r>
            <a:r>
              <a:rPr lang="en-US" sz="2800" b="1" dirty="0" err="1" smtClean="0">
                <a:solidFill>
                  <a:srgbClr val="FFC000"/>
                </a:solidFill>
                <a:latin typeface="Times New Roman" panose="02020603050405020304" pitchFamily="18" charset="0"/>
                <a:cs typeface="Times New Roman" panose="02020603050405020304" pitchFamily="18" charset="0"/>
              </a:rPr>
              <a:t>Prov</a:t>
            </a:r>
            <a:r>
              <a:rPr lang="en-US" sz="2800" b="1" dirty="0" smtClean="0">
                <a:solidFill>
                  <a:srgbClr val="FFC000"/>
                </a:solidFill>
                <a:latin typeface="Times New Roman" panose="02020603050405020304" pitchFamily="18" charset="0"/>
                <a:cs typeface="Times New Roman" panose="02020603050405020304" pitchFamily="18" charset="0"/>
              </a:rPr>
              <a:t> 10:9)</a:t>
            </a:r>
          </a:p>
          <a:p>
            <a:pPr marL="0" indent="0">
              <a:buNone/>
            </a:pPr>
            <a:endParaRPr lang="en-US" sz="2800" b="1" u="sng" dirty="0">
              <a:solidFill>
                <a:srgbClr val="FFC000"/>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What you are decreeing must line up with what you are walking.</a:t>
            </a: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You start walking in what you decreed in the first month.</a:t>
            </a:r>
          </a:p>
          <a:p>
            <a:pPr marL="0" indent="0">
              <a:buNone/>
            </a:pPr>
            <a:endParaRPr lang="en-US" sz="2800" b="1" dirty="0" smtClean="0">
              <a:solidFill>
                <a:srgbClr val="FFC000"/>
              </a:solidFill>
              <a:latin typeface="Times New Roman" panose="02020603050405020304" pitchFamily="18" charset="0"/>
              <a:cs typeface="Times New Roman" panose="02020603050405020304" pitchFamily="18" charset="0"/>
            </a:endParaRPr>
          </a:p>
          <a:p>
            <a:pPr marL="514350" indent="-514350">
              <a:buAutoNum type="arabicPeriod"/>
            </a:pPr>
            <a:r>
              <a:rPr lang="en-US" sz="2800" b="1" dirty="0" smtClean="0">
                <a:solidFill>
                  <a:srgbClr val="FFC000"/>
                </a:solidFill>
                <a:latin typeface="Times New Roman" panose="02020603050405020304" pitchFamily="18" charset="0"/>
                <a:cs typeface="Times New Roman" panose="02020603050405020304" pitchFamily="18" charset="0"/>
              </a:rPr>
              <a:t>We need to connect our mouth, with our walk</a:t>
            </a:r>
          </a:p>
          <a:p>
            <a:pPr marL="514350" indent="-514350">
              <a:buAutoNum type="arabicPeriod"/>
            </a:pPr>
            <a:r>
              <a:rPr lang="en-US" sz="2800" b="1" dirty="0" smtClean="0">
                <a:solidFill>
                  <a:srgbClr val="FFC000"/>
                </a:solidFill>
                <a:latin typeface="Times New Roman" panose="02020603050405020304" pitchFamily="18" charset="0"/>
                <a:cs typeface="Times New Roman" panose="02020603050405020304" pitchFamily="18" charset="0"/>
              </a:rPr>
              <a:t>Refine our emotions</a:t>
            </a:r>
          </a:p>
          <a:p>
            <a:pPr marL="514350" indent="-514350">
              <a:buAutoNum type="arabicPeriod"/>
            </a:pPr>
            <a:r>
              <a:rPr lang="en-US" sz="2800" b="1" dirty="0" smtClean="0">
                <a:solidFill>
                  <a:srgbClr val="FFC000"/>
                </a:solidFill>
                <a:latin typeface="Times New Roman" panose="02020603050405020304" pitchFamily="18" charset="0"/>
                <a:cs typeface="Times New Roman" panose="02020603050405020304" pitchFamily="18" charset="0"/>
              </a:rPr>
              <a:t>Then move into God’s purpose</a:t>
            </a:r>
          </a:p>
        </p:txBody>
      </p:sp>
    </p:spTree>
    <p:extLst>
      <p:ext uri="{BB962C8B-B14F-4D97-AF65-F5344CB8AC3E}">
        <p14:creationId xmlns:p14="http://schemas.microsoft.com/office/powerpoint/2010/main" val="3805025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In your physical body, this month pictures </a:t>
            </a:r>
            <a:r>
              <a:rPr lang="en-US" sz="2800" b="1" u="sng" dirty="0" smtClean="0">
                <a:solidFill>
                  <a:srgbClr val="FFC000"/>
                </a:solidFill>
                <a:latin typeface="Times New Roman" panose="02020603050405020304" pitchFamily="18" charset="0"/>
                <a:cs typeface="Times New Roman" panose="02020603050405020304" pitchFamily="18" charset="0"/>
              </a:rPr>
              <a:t>Walking </a:t>
            </a:r>
            <a:r>
              <a:rPr lang="en-US" sz="2800" b="1" dirty="0" smtClean="0">
                <a:solidFill>
                  <a:srgbClr val="FFC000"/>
                </a:solidFill>
                <a:latin typeface="Times New Roman" panose="02020603050405020304" pitchFamily="18" charset="0"/>
                <a:cs typeface="Times New Roman" panose="02020603050405020304" pitchFamily="18" charset="0"/>
              </a:rPr>
              <a:t>and </a:t>
            </a:r>
            <a:r>
              <a:rPr lang="en-US" sz="2800" b="1" u="sng" dirty="0" smtClean="0">
                <a:solidFill>
                  <a:srgbClr val="FFC000"/>
                </a:solidFill>
                <a:latin typeface="Times New Roman" panose="02020603050405020304" pitchFamily="18" charset="0"/>
                <a:cs typeface="Times New Roman" panose="02020603050405020304" pitchFamily="18" charset="0"/>
              </a:rPr>
              <a:t>Walking</a:t>
            </a:r>
            <a:r>
              <a:rPr lang="en-US" sz="2800" b="1" dirty="0" smtClean="0">
                <a:solidFill>
                  <a:srgbClr val="FFC000"/>
                </a:solidFill>
                <a:latin typeface="Times New Roman" panose="02020603050405020304" pitchFamily="18" charset="0"/>
                <a:cs typeface="Times New Roman" panose="02020603050405020304" pitchFamily="18" charset="0"/>
              </a:rPr>
              <a:t> means “continuous ongoing progress”</a:t>
            </a:r>
          </a:p>
          <a:p>
            <a:pPr marL="0" indent="0">
              <a:buNone/>
            </a:pPr>
            <a:endParaRPr lang="en-US" sz="2800" b="1" u="sng" dirty="0">
              <a:solidFill>
                <a:srgbClr val="FFC000"/>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This is the month to go from one level of strength to the next</a:t>
            </a:r>
            <a:endParaRPr lang="en-US" sz="28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4550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FFC000"/>
                </a:solidFill>
                <a:latin typeface="Times New Roman" panose="02020603050405020304" pitchFamily="18" charset="0"/>
                <a:cs typeface="Times New Roman" panose="02020603050405020304" pitchFamily="18" charset="0"/>
              </a:rPr>
              <a:t>Sivan</a:t>
            </a:r>
            <a:endParaRPr lang="en-US" sz="4800" b="1" dirty="0">
              <a:solidFill>
                <a:srgbClr val="FFC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800" b="1" u="sng" dirty="0" smtClean="0">
                <a:solidFill>
                  <a:srgbClr val="FFC000"/>
                </a:solidFill>
                <a:latin typeface="Times New Roman" panose="02020603050405020304" pitchFamily="18" charset="0"/>
                <a:cs typeface="Times New Roman" panose="02020603050405020304" pitchFamily="18" charset="0"/>
              </a:rPr>
              <a:t>Giving</a:t>
            </a:r>
            <a:r>
              <a:rPr lang="en-US" sz="2800" b="1" dirty="0" smtClean="0">
                <a:solidFill>
                  <a:srgbClr val="FFC000"/>
                </a:solidFill>
                <a:latin typeface="Times New Roman" panose="02020603050405020304" pitchFamily="18" charset="0"/>
                <a:cs typeface="Times New Roman" panose="02020603050405020304" pitchFamily="18" charset="0"/>
              </a:rPr>
              <a:t> is a key factor in this month.</a:t>
            </a:r>
          </a:p>
          <a:p>
            <a:pPr marL="0" indent="0">
              <a:buNone/>
            </a:pPr>
            <a:endParaRPr lang="en-US" sz="2800" b="1" dirty="0">
              <a:solidFill>
                <a:srgbClr val="FFC000"/>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Are you giving just to be giving, or are you giving out of the revelation God has given you.</a:t>
            </a:r>
          </a:p>
          <a:p>
            <a:pPr marL="0" indent="0">
              <a:buNone/>
            </a:pPr>
            <a:endParaRPr lang="en-US" sz="2800" b="1" dirty="0" smtClean="0">
              <a:solidFill>
                <a:srgbClr val="FFC000"/>
              </a:solidFill>
              <a:latin typeface="Times New Roman" panose="02020603050405020304" pitchFamily="18" charset="0"/>
              <a:cs typeface="Times New Roman" panose="02020603050405020304" pitchFamily="18" charset="0"/>
            </a:endParaRPr>
          </a:p>
          <a:p>
            <a:pPr marL="0" indent="0">
              <a:buNone/>
            </a:pPr>
            <a:r>
              <a:rPr lang="en-US" sz="2800" b="1" dirty="0" smtClean="0">
                <a:solidFill>
                  <a:srgbClr val="FFC000"/>
                </a:solidFill>
                <a:latin typeface="Times New Roman" panose="02020603050405020304" pitchFamily="18" charset="0"/>
                <a:cs typeface="Times New Roman" panose="02020603050405020304" pitchFamily="18" charset="0"/>
              </a:rPr>
              <a:t>Sivan is the month and time to review your giving process and to receive new boundaries.</a:t>
            </a:r>
          </a:p>
          <a:p>
            <a:pPr marL="0" indent="0">
              <a:buNone/>
            </a:pPr>
            <a:endParaRPr lang="en-US" sz="28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9091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286</TotalTime>
  <Words>1797</Words>
  <Application>Microsoft Office PowerPoint</Application>
  <PresentationFormat>On-screen Show (4:3)</PresentationFormat>
  <Paragraphs>215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Foundry</vt:lpstr>
      <vt:lpstr>PowerPoint Presentation</vt:lpstr>
      <vt:lpstr>Characteristics</vt:lpstr>
      <vt:lpstr>Constellation-Gemini</vt:lpstr>
      <vt:lpstr>Color/Stone</vt:lpstr>
      <vt:lpstr>Alphabet-ZAYIN</vt:lpstr>
      <vt:lpstr>Sivan</vt:lpstr>
      <vt:lpstr>Sivan</vt:lpstr>
      <vt:lpstr>Sivan</vt:lpstr>
      <vt:lpstr>Sivan</vt:lpstr>
      <vt:lpstr>Giving</vt:lpstr>
      <vt:lpstr>Firstfruits</vt:lpstr>
      <vt:lpstr>Sivan</vt:lpstr>
      <vt:lpstr>Sivan</vt:lpstr>
      <vt:lpstr>Sivan</vt:lpstr>
      <vt:lpstr>Sivan</vt:lpstr>
      <vt:lpstr>God’s Cycles</vt:lpstr>
      <vt:lpstr>Greek Mindset</vt:lpstr>
      <vt:lpstr>Hebrew Mindset</vt:lpstr>
      <vt:lpstr>Hebrew Mindset</vt:lpstr>
      <vt:lpstr>Hebrew Mindset</vt:lpstr>
      <vt:lpstr>Hebrew Mindset</vt:lpstr>
      <vt:lpstr>Sivan</vt:lpstr>
      <vt:lpstr>Sivan</vt:lpstr>
      <vt:lpstr>Sivan</vt:lpstr>
      <vt:lpstr>Sivan</vt:lpstr>
      <vt:lpstr>Pentecost (Shavuot)</vt:lpstr>
      <vt:lpstr>Pentecost (Shavuot)</vt:lpstr>
      <vt:lpstr>Pentecost (Shavuot)</vt:lpstr>
      <vt:lpstr>Zebulun</vt:lpstr>
      <vt:lpstr>Zebulun</vt:lpstr>
      <vt:lpstr>Zebulun</vt:lpstr>
    </vt:vector>
  </TitlesOfParts>
  <Company>Forrest General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Roney</dc:creator>
  <cp:lastModifiedBy>Brad Roney</cp:lastModifiedBy>
  <cp:revision>27</cp:revision>
  <dcterms:created xsi:type="dcterms:W3CDTF">2019-05-29T19:59:08Z</dcterms:created>
  <dcterms:modified xsi:type="dcterms:W3CDTF">2019-05-31T19:46:48Z</dcterms:modified>
</cp:coreProperties>
</file>